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62" r:id="rId2"/>
    <p:sldMasterId id="2147483745" r:id="rId3"/>
  </p:sldMasterIdLst>
  <p:notesMasterIdLst>
    <p:notesMasterId r:id="rId25"/>
  </p:notesMasterIdLst>
  <p:sldIdLst>
    <p:sldId id="256" r:id="rId4"/>
    <p:sldId id="795" r:id="rId5"/>
    <p:sldId id="899" r:id="rId6"/>
    <p:sldId id="969" r:id="rId7"/>
    <p:sldId id="970" r:id="rId8"/>
    <p:sldId id="971" r:id="rId9"/>
    <p:sldId id="972" r:id="rId10"/>
    <p:sldId id="975" r:id="rId11"/>
    <p:sldId id="976" r:id="rId12"/>
    <p:sldId id="977" r:id="rId13"/>
    <p:sldId id="978" r:id="rId14"/>
    <p:sldId id="936" r:id="rId15"/>
    <p:sldId id="943" r:id="rId16"/>
    <p:sldId id="944" r:id="rId17"/>
    <p:sldId id="947" r:id="rId18"/>
    <p:sldId id="948" r:id="rId19"/>
    <p:sldId id="961" r:id="rId20"/>
    <p:sldId id="964" r:id="rId21"/>
    <p:sldId id="965" r:id="rId22"/>
    <p:sldId id="968" r:id="rId23"/>
    <p:sldId id="9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2B4"/>
    <a:srgbClr val="FF0000"/>
    <a:srgbClr val="252527"/>
    <a:srgbClr val="92D050"/>
    <a:srgbClr val="FFFFFF"/>
    <a:srgbClr val="FF7F00"/>
    <a:srgbClr val="FFFF00"/>
    <a:srgbClr val="167CBC"/>
    <a:srgbClr val="E6E6E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87833" autoAdjust="0"/>
  </p:normalViewPr>
  <p:slideViewPr>
    <p:cSldViewPr snapToGrid="0" snapToObjects="1">
      <p:cViewPr varScale="1">
        <p:scale>
          <a:sx n="75" d="100"/>
          <a:sy n="75" d="100"/>
        </p:scale>
        <p:origin x="123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3B5C-D765-4B4B-A317-AF1C37DEC412}" type="datetimeFigureOut">
              <a:rPr kumimoji="1" lang="ko-KR" altLang="en-US" smtClean="0"/>
              <a:t>2025-03-26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99959-E852-8C4A-ADD9-E2A6933376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63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16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A4A72-F6DB-9ADB-5047-912AA30D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54447-92C6-E869-1A76-8ED57F9A8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815AD3-B85D-CEB7-C9EE-F0323EB8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6F73C-3ABC-F0CE-F25E-2FFC9D993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799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D2C88-704A-CD00-3E78-5D219D69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C203E-8B9E-091E-7D55-AC3369533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0780AD-9646-E8E5-3C60-FAC3F8B0A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D109A-0AD0-AF4F-C1BD-BE70E539A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45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일회성 과제는 방탈출게임이나 바둑</a:t>
            </a:r>
            <a:r>
              <a:rPr lang="en-US" altLang="ko-KR" sz="1200" baseline="0" dirty="0">
                <a:solidFill>
                  <a:schemeClr val="tx1"/>
                </a:solidFill>
              </a:rPr>
              <a:t> </a:t>
            </a:r>
            <a:r>
              <a:rPr lang="ko-KR" altLang="en-US" sz="1200" baseline="0" dirty="0">
                <a:solidFill>
                  <a:schemeClr val="tx1"/>
                </a:solidFill>
              </a:rPr>
              <a:t>같이 목적을 달성하면 그 즉시 끝이 나고 다음 과제에는 환경이 초기화됨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지속성 과제는 자율주행 차량이 계속해서 도로를 주행하듯이 어떤 사건이 끝나지 않고 계속해서 이어짐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할인율을 도입하는 이유는 먼 미래에 받을 보상이 불확실하기 때문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solidFill>
                  <a:schemeClr val="tx1"/>
                </a:solidFill>
              </a:rPr>
              <a:t>ex) </a:t>
            </a:r>
            <a:r>
              <a:rPr lang="ko-KR" altLang="en-US" sz="1200" baseline="0" dirty="0">
                <a:solidFill>
                  <a:schemeClr val="tx1"/>
                </a:solidFill>
              </a:rPr>
              <a:t>지금 만원을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받는거랑</a:t>
            </a:r>
            <a:r>
              <a:rPr lang="ko-KR" altLang="en-US" sz="1200" baseline="0" dirty="0">
                <a:solidFill>
                  <a:schemeClr val="tx1"/>
                </a:solidFill>
              </a:rPr>
              <a:t> 환율가치에 따라 </a:t>
            </a:r>
            <a:r>
              <a:rPr lang="en-US" altLang="ko-KR" sz="1200" baseline="0" dirty="0">
                <a:solidFill>
                  <a:schemeClr val="tx1"/>
                </a:solidFill>
              </a:rPr>
              <a:t>10</a:t>
            </a:r>
            <a:r>
              <a:rPr lang="ko-KR" altLang="en-US" sz="1200" baseline="0" dirty="0">
                <a:solidFill>
                  <a:schemeClr val="tx1"/>
                </a:solidFill>
              </a:rPr>
              <a:t>년 후에 </a:t>
            </a:r>
            <a:r>
              <a:rPr lang="en-US" altLang="ko-KR" sz="1200" baseline="0" dirty="0">
                <a:solidFill>
                  <a:schemeClr val="tx1"/>
                </a:solidFill>
              </a:rPr>
              <a:t>2</a:t>
            </a:r>
            <a:r>
              <a:rPr lang="ko-KR" altLang="en-US" sz="1200" baseline="0" dirty="0">
                <a:solidFill>
                  <a:schemeClr val="tx1"/>
                </a:solidFill>
              </a:rPr>
              <a:t>만원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받는것은</a:t>
            </a:r>
            <a:r>
              <a:rPr lang="ko-KR" altLang="en-US" sz="1200" baseline="0" dirty="0">
                <a:solidFill>
                  <a:schemeClr val="tx1"/>
                </a:solidFill>
              </a:rPr>
              <a:t> 분명 </a:t>
            </a:r>
            <a:r>
              <a:rPr lang="en-US" altLang="ko-KR" sz="1200" baseline="0" dirty="0">
                <a:solidFill>
                  <a:schemeClr val="tx1"/>
                </a:solidFill>
              </a:rPr>
              <a:t>10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년후에</a:t>
            </a:r>
            <a:r>
              <a:rPr lang="ko-KR" altLang="en-US" sz="1200" baseline="0" dirty="0">
                <a:solidFill>
                  <a:schemeClr val="tx1"/>
                </a:solidFill>
              </a:rPr>
              <a:t>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받는게</a:t>
            </a:r>
            <a:r>
              <a:rPr lang="ko-KR" altLang="en-US" sz="1200" baseline="0" dirty="0">
                <a:solidFill>
                  <a:schemeClr val="tx1"/>
                </a:solidFill>
              </a:rPr>
              <a:t> 손해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또한</a:t>
            </a:r>
            <a:r>
              <a:rPr lang="en-US" altLang="ko-KR" sz="1200" baseline="0" dirty="0">
                <a:solidFill>
                  <a:schemeClr val="tx1"/>
                </a:solidFill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</a:rPr>
              <a:t>할인율이 작으면 단기적인 이익을 우선하는 방향으로 에이전트가 정책을 결정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solidFill>
                  <a:schemeClr val="tx1"/>
                </a:solidFill>
              </a:rPr>
              <a:t>       </a:t>
            </a:r>
            <a:r>
              <a:rPr lang="ko-KR" altLang="en-US" sz="1200" baseline="0" dirty="0">
                <a:solidFill>
                  <a:schemeClr val="tx1"/>
                </a:solidFill>
              </a:rPr>
              <a:t>할인율이 크면 에이전트가 장기적으로 정책 전략을 수립</a:t>
            </a: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393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두 식은 상응한다</a:t>
            </a:r>
            <a:r>
              <a:rPr lang="en-US" altLang="ko-KR" sz="1200" baseline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72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769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05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벽에 부딪히는 경우는 상태의 정의에 해당하는 </a:t>
            </a:r>
            <a:r>
              <a:rPr lang="en-US" altLang="ko-KR" sz="1200" baseline="0" dirty="0">
                <a:solidFill>
                  <a:schemeClr val="tx1"/>
                </a:solidFill>
              </a:rPr>
              <a:t>“</a:t>
            </a:r>
            <a:r>
              <a:rPr lang="ko-KR" altLang="en-US" sz="1200" baseline="0" dirty="0">
                <a:solidFill>
                  <a:schemeClr val="tx1"/>
                </a:solidFill>
              </a:rPr>
              <a:t>에이전트가 환경속에서 어디에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위치해있는가</a:t>
            </a:r>
            <a:r>
              <a:rPr lang="en-US" altLang="ko-KR" sz="1200" baseline="0" dirty="0">
                <a:solidFill>
                  <a:schemeClr val="tx1"/>
                </a:solidFill>
              </a:rPr>
              <a:t>”</a:t>
            </a:r>
            <a:r>
              <a:rPr lang="ko-KR" altLang="en-US" sz="1200" baseline="0" dirty="0">
                <a:solidFill>
                  <a:schemeClr val="tx1"/>
                </a:solidFill>
              </a:rPr>
              <a:t> 라는 정의에 부합하지 않기 때문에 상태에 고려하지 않음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벽에 부딪히는 것도 에이전트가 제자리에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위치해있는</a:t>
            </a:r>
            <a:r>
              <a:rPr lang="ko-KR" altLang="en-US" sz="1200" baseline="0" dirty="0">
                <a:solidFill>
                  <a:schemeClr val="tx1"/>
                </a:solidFill>
              </a:rPr>
              <a:t> 것으로 간주</a:t>
            </a: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1572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9DFA-E15B-959B-6A9C-9DF9A526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24D4AE-D371-2DEE-3100-613613186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BD8E62-8346-D306-E44F-49A7335F3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90446-15D3-869F-E662-54E20A1DC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1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9DFA-E15B-959B-6A9C-9DF9A526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24D4AE-D371-2DEE-3100-613613186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BD8E62-8346-D306-E44F-49A7335F3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90446-15D3-869F-E662-54E20A1DC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2630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9DFA-E15B-959B-6A9C-9DF9A526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24D4AE-D371-2DEE-3100-613613186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BD8E62-8346-D306-E44F-49A7335F3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90446-15D3-869F-E662-54E20A1DC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32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096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3452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9DFA-E15B-959B-6A9C-9DF9A526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24D4AE-D371-2DEE-3100-613613186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BD8E62-8346-D306-E44F-49A7335F3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제가 준비한 내용은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여기까지입니다</a:t>
            </a:r>
            <a:r>
              <a:rPr lang="en-US" altLang="ko-KR" sz="1200" baseline="0" dirty="0">
                <a:solidFill>
                  <a:schemeClr val="tx1"/>
                </a:solidFill>
              </a:rPr>
              <a:t>.</a:t>
            </a:r>
            <a:r>
              <a:rPr lang="ko-KR" altLang="en-US" sz="1200" baseline="0" dirty="0">
                <a:solidFill>
                  <a:schemeClr val="tx1"/>
                </a:solidFill>
              </a:rPr>
              <a:t> 감사합니다</a:t>
            </a:r>
            <a:r>
              <a:rPr lang="en-US" altLang="ko-KR" sz="1200" baseline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90446-15D3-869F-E662-54E20A1DC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32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지난 주 배웠던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밴디트</a:t>
            </a:r>
            <a:r>
              <a:rPr lang="ko-KR" altLang="en-US" sz="1200" baseline="0" dirty="0">
                <a:solidFill>
                  <a:schemeClr val="tx1"/>
                </a:solidFill>
              </a:rPr>
              <a:t> 문제에 대해 간단하게 짚고 넘어가자면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밴디트</a:t>
            </a:r>
            <a:r>
              <a:rPr lang="ko-KR" altLang="en-US" sz="1200" baseline="0" dirty="0">
                <a:solidFill>
                  <a:schemeClr val="tx1"/>
                </a:solidFill>
              </a:rPr>
              <a:t> 정상 문제의 경우 슬롯머신의 승률은 항상 정해져 있었으며 그 중 가장 좋은 슬롯머신을 찾는 것이 핵심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즉</a:t>
            </a:r>
            <a:r>
              <a:rPr lang="en-US" altLang="ko-KR" sz="1200" baseline="0" dirty="0">
                <a:solidFill>
                  <a:schemeClr val="tx1"/>
                </a:solidFill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</a:rPr>
              <a:t>슬롯머신을 당겨서 보상을 얻으면 그걸로 인해 다음 번에 일어날 행동이나 보상에 영향이 가지는 않았음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비정상 문제도 마찬가지로 시간에 따라 슬롯머신의 승률이 바뀌어 그에 따라 얻어지는 보상이 달라지기 때문에 최적의 보상을 얻을만한 행동을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찾아나가야</a:t>
            </a:r>
            <a:r>
              <a:rPr lang="ko-KR" altLang="en-US" sz="1200" baseline="0" dirty="0">
                <a:solidFill>
                  <a:schemeClr val="tx1"/>
                </a:solidFill>
              </a:rPr>
              <a:t> 함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여기서 공통적인 것은 슬롯머신을 당겨 얻는 보상이 그 다음번에 일어나는 행동이나 그에 따른 보상에는 영향을 주지 않는다는 점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이와는 다르게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마르코프</a:t>
            </a:r>
            <a:r>
              <a:rPr lang="ko-KR" altLang="en-US" sz="1200" baseline="0" dirty="0">
                <a:solidFill>
                  <a:schemeClr val="tx1"/>
                </a:solidFill>
              </a:rPr>
              <a:t> 결정 과정 </a:t>
            </a:r>
            <a:r>
              <a:rPr lang="en-US" altLang="ko-KR" sz="1200" baseline="0" dirty="0">
                <a:solidFill>
                  <a:schemeClr val="tx1"/>
                </a:solidFill>
              </a:rPr>
              <a:t>(MDP)</a:t>
            </a:r>
            <a:r>
              <a:rPr lang="ko-KR" altLang="en-US" sz="1200" baseline="0" dirty="0">
                <a:solidFill>
                  <a:schemeClr val="tx1"/>
                </a:solidFill>
              </a:rPr>
              <a:t>는 에이전트가 어떤 행동을 취하면 그에 따라 그 다음 상황이 바뀌게 되는 과정을 다룬다</a:t>
            </a:r>
            <a:r>
              <a:rPr lang="en-US" altLang="ko-KR" sz="1200" baseline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70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3774-E8B3-39FE-87A2-396A6DC2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4672F8-DF92-117F-BB6C-ECCD720EC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98D1AC-4137-4BA1-ECAE-0DD5A95B1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539E5-E55B-7C4A-1E5F-E053A3FE9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93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3697-EAC8-5735-80E2-D65F005B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21F8A4-3632-DD5E-9142-4C29788DF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A63F1-C38C-38E2-8A5E-18919C84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B385-6261-6006-7128-9861EB3E8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4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BC54-F4DB-CD18-BE97-5C1646DD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CA20D7-7052-F00E-F95F-5C4C9E4F0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A10B9B-34F9-1DAC-90C8-6A806F6A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책에 </a:t>
            </a:r>
            <a:r>
              <a:rPr lang="en-US" altLang="ko-KR" sz="1200" baseline="0" dirty="0">
                <a:solidFill>
                  <a:schemeClr val="tx1"/>
                </a:solidFill>
              </a:rPr>
              <a:t>Caution</a:t>
            </a:r>
            <a:r>
              <a:rPr lang="ko-KR" altLang="en-US" sz="1200" baseline="0" dirty="0">
                <a:solidFill>
                  <a:schemeClr val="tx1"/>
                </a:solidFill>
              </a:rPr>
              <a:t>이라고 나와있는 부분을 다음과 같이 이해하였음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보상 </a:t>
            </a:r>
            <a:r>
              <a:rPr lang="en-US" altLang="ko-KR" sz="1200" baseline="0" dirty="0">
                <a:solidFill>
                  <a:schemeClr val="tx1"/>
                </a:solidFill>
              </a:rPr>
              <a:t>Rt</a:t>
            </a:r>
            <a:r>
              <a:rPr lang="ko-KR" altLang="en-US" sz="1200" baseline="0" dirty="0">
                <a:solidFill>
                  <a:schemeClr val="tx1"/>
                </a:solidFill>
              </a:rPr>
              <a:t>를 이전 상태 </a:t>
            </a:r>
            <a:r>
              <a:rPr lang="en-US" altLang="ko-KR" sz="1200" baseline="0" dirty="0">
                <a:solidFill>
                  <a:schemeClr val="tx1"/>
                </a:solidFill>
              </a:rPr>
              <a:t>(t-1)</a:t>
            </a:r>
            <a:r>
              <a:rPr lang="ko-KR" altLang="en-US" sz="1200" baseline="0" dirty="0">
                <a:solidFill>
                  <a:schemeClr val="tx1"/>
                </a:solidFill>
              </a:rPr>
              <a:t>에서 얻은 보상을 다음 상태</a:t>
            </a:r>
            <a:r>
              <a:rPr lang="en-US" altLang="ko-KR" sz="1200" baseline="0" dirty="0">
                <a:solidFill>
                  <a:schemeClr val="tx1"/>
                </a:solidFill>
              </a:rPr>
              <a:t>(t)</a:t>
            </a:r>
            <a:r>
              <a:rPr lang="ko-KR" altLang="en-US" sz="1200" baseline="0" dirty="0">
                <a:solidFill>
                  <a:schemeClr val="tx1"/>
                </a:solidFill>
              </a:rPr>
              <a:t>로 넘어오면서 받음</a:t>
            </a:r>
            <a:endParaRPr lang="en-US" altLang="ko-KR" sz="1200" baseline="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보상 </a:t>
            </a:r>
            <a:r>
              <a:rPr lang="en-US" altLang="ko-KR" sz="1200" baseline="0" dirty="0">
                <a:solidFill>
                  <a:schemeClr val="tx1"/>
                </a:solidFill>
              </a:rPr>
              <a:t>Rt+1</a:t>
            </a:r>
            <a:r>
              <a:rPr lang="ko-KR" altLang="en-US" sz="1200" baseline="0" dirty="0">
                <a:solidFill>
                  <a:schemeClr val="tx1"/>
                </a:solidFill>
              </a:rPr>
              <a:t>를 현재 시점에서 얻은 보상을 지금 받고 그 다음상태</a:t>
            </a:r>
            <a:r>
              <a:rPr lang="en-US" altLang="ko-KR" sz="1200" baseline="0" dirty="0">
                <a:solidFill>
                  <a:schemeClr val="tx1"/>
                </a:solidFill>
              </a:rPr>
              <a:t>(t+1)</a:t>
            </a:r>
            <a:r>
              <a:rPr lang="ko-KR" altLang="en-US" sz="1200" baseline="0" dirty="0">
                <a:solidFill>
                  <a:schemeClr val="tx1"/>
                </a:solidFill>
              </a:rPr>
              <a:t>로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넘어감</a:t>
            </a: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F35168-4650-F881-EF5E-DC10812C6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06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0551-749A-FECA-BEE1-908BA62D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7A56D-9677-1F27-D49E-0B5DE63F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A303EF-BCF2-0240-F0ED-B445DBA92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chemeClr val="tx1"/>
                </a:solidFill>
              </a:rPr>
              <a:t>결정적 성질을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얘기할때도</a:t>
            </a:r>
            <a:r>
              <a:rPr lang="ko-KR" altLang="en-US" sz="1200" baseline="0" dirty="0">
                <a:solidFill>
                  <a:schemeClr val="tx1"/>
                </a:solidFill>
              </a:rPr>
              <a:t> 실제로는 </a:t>
            </a:r>
            <a:r>
              <a:rPr lang="ko-KR" altLang="en-US" sz="1200" baseline="0" dirty="0" err="1">
                <a:solidFill>
                  <a:schemeClr val="tx1"/>
                </a:solidFill>
              </a:rPr>
              <a:t>확률값이</a:t>
            </a:r>
            <a:r>
              <a:rPr lang="ko-KR" altLang="en-US" sz="1200" baseline="0" dirty="0">
                <a:solidFill>
                  <a:schemeClr val="tx1"/>
                </a:solidFill>
              </a:rPr>
              <a:t> </a:t>
            </a:r>
            <a:r>
              <a:rPr lang="en-US" altLang="ko-KR" sz="1200" baseline="0" dirty="0">
                <a:solidFill>
                  <a:schemeClr val="tx1"/>
                </a:solidFill>
              </a:rPr>
              <a:t>1.0</a:t>
            </a:r>
            <a:r>
              <a:rPr lang="ko-KR" altLang="en-US" sz="1200" baseline="0" dirty="0">
                <a:solidFill>
                  <a:schemeClr val="tx1"/>
                </a:solidFill>
              </a:rPr>
              <a:t>이라고 함 </a:t>
            </a:r>
            <a:r>
              <a:rPr lang="en-US" altLang="ko-KR" sz="1200" baseline="0" dirty="0">
                <a:solidFill>
                  <a:schemeClr val="tx1"/>
                </a:solidFill>
              </a:rPr>
              <a:t>(1.0</a:t>
            </a:r>
            <a:r>
              <a:rPr lang="ko-KR" altLang="en-US" sz="1200" baseline="0" dirty="0">
                <a:solidFill>
                  <a:schemeClr val="tx1"/>
                </a:solidFill>
              </a:rPr>
              <a:t>의 확률로 왼쪽으로 이동한다</a:t>
            </a:r>
            <a:r>
              <a:rPr lang="en-US" altLang="ko-KR" sz="1200" baseline="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0DD9D-37B6-1D51-3D6B-68D2E0151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36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CE47-DD81-73BD-C634-77AD10DF6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A9A169-B94B-781A-B135-55D39A186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6F0B60-B6BA-6091-48E1-324B6E8B4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63D739-E19A-4030-05DA-1DD2ED485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00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5224-B5F0-8568-D474-35786B30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C3AB89-2923-62DF-F917-7B9834A93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8DAA65-A2DD-D7E8-4F99-40364929F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8C2A0-4622-D72F-5A03-F2527449C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99959-E852-8C4A-ADD9-E2A69333765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791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54726-64EB-6448-BDF7-24EF6F65A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rgbClr val="00338A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E32EA8-8AFB-6340-95CC-6ACA8C9A2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</p:spPr>
        </p:pic>
        <p:pic>
          <p:nvPicPr>
            <p:cNvPr id="8" name="Picture 2" descr="ver2_sizeup.png"/>
            <p:cNvPicPr>
              <a:picLocks noChangeAspect="1" noChangeArrowheads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608" y="5883783"/>
              <a:ext cx="2755940" cy="97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163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C151E8E-388E-884E-A6B3-357458C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87A5BA9-857A-A54A-B021-E8DDEB7C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08E76E9-18BD-AE4F-9AAB-AC237CB8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CEEAE7C-D0F6-7442-A560-3B1CF79A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8539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A4FF773-9D4D-2E4D-B079-1F9481AA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574342E-5790-8241-AFCE-9C736188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1448C50-DEB3-1049-8092-0F3EFA97A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63CBEB7-4818-4341-8CDB-7C0F672F0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064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281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2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84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54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601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72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8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701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B7E52C-1D44-BE4F-9ED5-8ED29E30F2DA}"/>
              </a:ext>
            </a:extLst>
          </p:cNvPr>
          <p:cNvSpPr/>
          <p:nvPr userDrawn="1"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DB239-7DCD-9D4C-90BB-1B5C76672A21}"/>
              </a:ext>
            </a:extLst>
          </p:cNvPr>
          <p:cNvSpPr/>
          <p:nvPr userDrawn="1"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AF6FD7-9B61-8747-A096-602F33FF1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49C9C-9668-4E4E-9FAC-072C628778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103359" y="5065145"/>
            <a:ext cx="2513496" cy="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5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D51A46-4F20-334C-AE3E-C3BA2F8D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1101373"/>
            <a:ext cx="5515946" cy="1315256"/>
          </a:xfrm>
        </p:spPr>
        <p:txBody>
          <a:bodyPr anchor="t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037" y="2491273"/>
            <a:ext cx="5421085" cy="31537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21FDC-964B-6046-B4C2-6347209E4717}"/>
              </a:ext>
            </a:extLst>
          </p:cNvPr>
          <p:cNvSpPr txBox="1"/>
          <p:nvPr userDrawn="1"/>
        </p:nvSpPr>
        <p:spPr>
          <a:xfrm>
            <a:off x="653143" y="370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9C4E19-095F-2844-BBE0-16674D0212C1}"/>
              </a:ext>
            </a:extLst>
          </p:cNvPr>
          <p:cNvSpPr txBox="1">
            <a:spLocks/>
          </p:cNvSpPr>
          <p:nvPr userDrawn="1"/>
        </p:nvSpPr>
        <p:spPr>
          <a:xfrm>
            <a:off x="8968273" y="1113850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01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1F877-2A9C-4942-9D58-DD181C344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43032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45010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894C-F139-DA4C-8626-6CDCF8D41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1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FEEEBA-FDC4-FA4C-964C-63984D824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41D0EC4-3EED-E34D-85AC-D9ED23A5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824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BC9F328-C9C3-BC40-B5D8-8A1A059B6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1261A75-507E-9B4C-A3B1-D036CD3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9622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DEBE4-5563-8347-95D5-AE0C49859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9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C833C-2733-274E-82B6-1DC7FBFE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64CAEBA-B6C6-2346-8839-1727C9D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FFC6271-D8CA-254B-9148-9023F541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20EC026-6CC2-784E-9A0A-4579B918B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4EAD150C-C884-8D4C-AE70-053C9E73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1325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E685F8-6ED9-1046-A451-B593D808F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A333-4747-7048-8B52-9F23FF902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9249AE-5EEF-1A4D-B831-8990CCC52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C697CB0-F81C-024A-90AE-1FECE74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DE25AE8-2150-A44E-8E7B-D78DD440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DB378263-CF09-0840-A13D-09CBD3D29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6A8A4722-3C75-C64B-A32D-6FC5F498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508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476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8241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5489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36345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0973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407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483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810901-9339-BB49-94F2-5586B4344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094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0864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C57-FEAA-B245-8D45-A981197C7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29" y="1792709"/>
            <a:ext cx="6794240" cy="1325563"/>
          </a:xfrm>
        </p:spPr>
        <p:txBody>
          <a:bodyPr/>
          <a:lstStyle>
            <a:lvl1pPr algn="ctr">
              <a:defRPr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107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22576-CAE4-EF44-9048-C1C33C6CF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31852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4E504A-C39B-F748-B0E9-BFD7A30559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DC025A-CCD8-EC4A-B7AA-9ACD0B6C1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" y="1844703"/>
            <a:ext cx="9144000" cy="166526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7FFF24-5F04-5F48-AA43-9E9A2CE9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92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553EB-89C0-8F45-8011-6CCF7DE55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77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44B8B-1025-7C49-8356-461EB94A2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A2FCAD-7D53-4747-B4E0-72E3C06F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C33D-C5B5-C046-A4B4-AB0365A5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122A11-6D17-334F-B2D8-A9B4B9B6947B}"/>
              </a:ext>
            </a:extLst>
          </p:cNvPr>
          <p:cNvSpPr txBox="1">
            <a:spLocks/>
          </p:cNvSpPr>
          <p:nvPr userDrawn="1"/>
        </p:nvSpPr>
        <p:spPr>
          <a:xfrm>
            <a:off x="231711" y="847747"/>
            <a:ext cx="2940698" cy="64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D4B9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kumimoji="1" lang="en-US" altLang="ko-KR" sz="4000" dirty="0">
                <a:solidFill>
                  <a:schemeClr val="bg1"/>
                </a:solidFill>
              </a:rPr>
              <a:t>CONTENTS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3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8AF81D-AA3D-8048-8026-5113B811D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E8479-29D7-4B4B-B405-98E3EF39B2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89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25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953A31-E0DF-C846-9AF4-D5481816F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8485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9BA4F-0BFF-514D-A5E9-305B12042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3B29C-434A-8C4D-9E8E-40995611D6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12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756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192DA4-B58B-A242-A011-B1E9BEB9E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E4332F-153A-0449-B5BE-6ADE9647C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EF61533-5666-4849-B655-CD92FC01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1082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70807-A4C6-454D-8A0C-231DFF74E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085FC-24D0-A44F-AA38-829B77E54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541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8EF9-D066-8D4F-B9DF-1C896527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3526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0E384E-9AC9-A74A-8188-6D8DD40C0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271"/>
            <a:ext cx="958437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873295A-58C0-4246-8E6D-07DC1DFD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66E36EA-6DF0-644C-9C47-E9841EC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A061FB0-22BC-004F-9EC7-D044FE5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2FDCD5FD-C468-2E45-82F9-F42F3F481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4851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92915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404262"/>
            <a:ext cx="9014075" cy="5120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9161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2B2918-1736-E54B-9E05-1CBC71703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010512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2687F8-4AA1-AF40-90DD-0FD950FF6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9014074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441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AA705D-4123-274B-86BC-D83EF5BE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3B618-0570-6842-9DAC-B4128505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8" y="866274"/>
            <a:ext cx="9014075" cy="4658628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rgbClr val="038CD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8" y="5861785"/>
            <a:ext cx="9091077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71505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50D91A-2A74-AC4E-BC68-A4D6E2F6D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2D4B93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DCF79E3-0916-4042-9573-C65E882B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395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4AE7A-64F7-7445-B27D-9B92209A3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0BD302-3B50-4C48-8C88-B4F6FFBE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38CD0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C9A15-C998-3F47-A631-4AC51CF3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271" y="1787525"/>
            <a:ext cx="2221046" cy="301548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20ECE24-0439-8F49-91F0-70EF00434E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24999" y="5861785"/>
            <a:ext cx="7570286" cy="79729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1869242-1B30-A84B-9AD2-3ED11227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24998" y="404261"/>
            <a:ext cx="9034209" cy="50728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6016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7D636-D2DD-D045-BA1C-1E1C13C42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812A1-7DFE-3840-9AB7-29D717C78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97265" y="5992282"/>
            <a:ext cx="1560135" cy="415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64D7F-4B6B-9B4F-B17C-C79F107D7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56" y="1634089"/>
            <a:ext cx="67942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0586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85EA2-9714-F447-B1D0-31B160B66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71A24-4BD6-7245-B8F9-9C99416C4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E7D9EA-11C5-FF4E-B9C8-0ABD9506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68D82A8-4E18-1943-9B1C-1C330E6A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8503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5BC142-1CCF-BD4B-BFA7-2A8B88378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1AE1E9-B4E5-564F-8133-0B12F4E9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B9C124-11FD-2443-B432-C0BDA0A96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A695ADA-97B1-C34F-970F-4F1272F2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7584"/>
            <a:ext cx="5181600" cy="474937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31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159B87-ADAA-0745-8E74-DED8A2AA7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5"/>
            <a:ext cx="12192000" cy="1079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CE06A-804F-D640-A023-C2786F6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F391B-50A7-F646-AF1D-A52447B7C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0473"/>
            <a:ext cx="5157787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359681-0EF7-A242-AE4A-5B1A1D03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37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65EB-30C4-304E-978E-B59A2133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0473"/>
            <a:ext cx="5183188" cy="4017106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F567B-160A-2B4B-BC8C-9DD9121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414BD-6821-3C47-B269-2153F36331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639559" y="318205"/>
            <a:ext cx="1372155" cy="3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1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20.jp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EDD012-79BD-F048-9E7B-29D43EB8CCF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pic>
        <p:nvPicPr>
          <p:cNvPr id="7" name="Picture 2" descr="ver2_sizeup.png"/>
          <p:cNvPicPr>
            <a:picLocks noChangeAspect="1" noChangeArrowheads="1"/>
          </p:cNvPicPr>
          <p:nvPr userDrawn="1"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76" y="6410824"/>
            <a:ext cx="1266824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9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6" r:id="rId3"/>
    <p:sldLayoutId id="2147483797" r:id="rId4"/>
    <p:sldLayoutId id="2147483717" r:id="rId5"/>
    <p:sldLayoutId id="2147483720" r:id="rId6"/>
    <p:sldLayoutId id="2147483798" r:id="rId7"/>
    <p:sldLayoutId id="2147483725" r:id="rId8"/>
    <p:sldLayoutId id="2147483728" r:id="rId9"/>
    <p:sldLayoutId id="2147483732" r:id="rId10"/>
    <p:sldLayoutId id="2147483733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7C8325-5632-3E47-8130-F085F37F12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0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805" r:id="rId3"/>
    <p:sldLayoutId id="2147483765" r:id="rId4"/>
    <p:sldLayoutId id="2147483766" r:id="rId5"/>
    <p:sldLayoutId id="2147483806" r:id="rId6"/>
    <p:sldLayoutId id="2147483767" r:id="rId7"/>
    <p:sldLayoutId id="2147483768" r:id="rId8"/>
    <p:sldLayoutId id="2147483807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565685-9C21-4B43-B667-C462014F06E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5524F7-B1B1-3441-9D29-CC54EBB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AE3B2-7BFD-B546-9B74-267EDB1B7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593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99" r:id="rId4"/>
    <p:sldLayoutId id="2147483749" r:id="rId5"/>
    <p:sldLayoutId id="2147483750" r:id="rId6"/>
    <p:sldLayoutId id="2147483800" r:id="rId7"/>
    <p:sldLayoutId id="2147483751" r:id="rId8"/>
    <p:sldLayoutId id="2147483752" r:id="rId9"/>
    <p:sldLayoutId id="2147483801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7EF283-84CB-074C-874E-297B6CDD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083" y="1484788"/>
            <a:ext cx="9073414" cy="2231387"/>
          </a:xfrm>
        </p:spPr>
        <p:txBody>
          <a:bodyPr>
            <a:normAutofit/>
          </a:bodyPr>
          <a:lstStyle/>
          <a:p>
            <a:r>
              <a:rPr kumimoji="1" lang="ko-KR" altLang="en-US" sz="4400" dirty="0"/>
              <a:t>강화 학습 스터디</a:t>
            </a:r>
            <a:br>
              <a:rPr kumimoji="1" lang="en-US" altLang="ko-KR" sz="4400" dirty="0"/>
            </a:br>
            <a:br>
              <a:rPr kumimoji="1" lang="en-US" altLang="ko-KR" sz="4400" dirty="0"/>
            </a:br>
            <a:r>
              <a:rPr kumimoji="1" lang="en-US" altLang="ko-KR" sz="2400" dirty="0"/>
              <a:t>chapter 2</a:t>
            </a:r>
            <a:endParaRPr kumimoji="1" lang="ko-KR" altLang="en-US" sz="24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3ED17B8-8B56-1242-816D-4D5B10AA3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84120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에스코어 드림 4 Regular"/>
                <a:ea typeface="한컴 고딕" panose="02000500000000000000" pitchFamily="2" charset="-127"/>
              </a:rPr>
              <a:t>작성자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김민석</a:t>
            </a:r>
            <a:endParaRPr kumimoji="1" lang="en-US" altLang="ko-KR" dirty="0"/>
          </a:p>
          <a:p>
            <a:pPr algn="r"/>
            <a:endParaRPr kumimoji="1" lang="en-US" altLang="ko-KR" sz="1000" dirty="0"/>
          </a:p>
          <a:p>
            <a:pPr algn="r"/>
            <a:endParaRPr kumimoji="1" lang="en-US" altLang="ko-KR" sz="1000" dirty="0"/>
          </a:p>
          <a:p>
            <a:pPr algn="r"/>
            <a:endParaRPr kumimoji="1" lang="en-US" altLang="ko-KR" sz="1000" dirty="0"/>
          </a:p>
          <a:p>
            <a:pPr algn="r"/>
            <a:endParaRPr kumimoji="1" lang="en-US" altLang="ko-KR" sz="1000" dirty="0"/>
          </a:p>
          <a:p>
            <a:pPr algn="r"/>
            <a:endParaRPr kumimoji="1" lang="en-US" altLang="ko-KR" sz="1000" dirty="0"/>
          </a:p>
          <a:p>
            <a:pPr algn="r"/>
            <a:endParaRPr kumimoji="1" lang="en-US" altLang="ko-KR" sz="1000" dirty="0"/>
          </a:p>
          <a:p>
            <a:pPr algn="r"/>
            <a:endParaRPr kumimoji="1"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0879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4C3F7-107A-1BBE-0CD9-F338DAB7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536D7D5E-1551-7794-4DB2-3FEC2B91CAF7}"/>
              </a:ext>
            </a:extLst>
          </p:cNvPr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보상이 확률적으로 주어지는 경우도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ex) </a:t>
            </a:r>
            <a:r>
              <a:rPr lang="ko-KR" altLang="en-US" sz="1600" dirty="0"/>
              <a:t>어떤 장소에서 </a:t>
            </a:r>
            <a:r>
              <a:rPr lang="en-US" altLang="ko-KR" sz="1600" dirty="0"/>
              <a:t>0.8</a:t>
            </a:r>
            <a:r>
              <a:rPr lang="ko-KR" altLang="en-US" sz="1600" dirty="0"/>
              <a:t>의 확률로 적에게 습격을 당하고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때 얻는 </a:t>
            </a:r>
            <a:r>
              <a:rPr lang="ko-KR" altLang="en-US" sz="1600" dirty="0" err="1"/>
              <a:t>보상값은</a:t>
            </a:r>
            <a:r>
              <a:rPr lang="ko-KR" altLang="en-US" sz="1600" dirty="0"/>
              <a:t> </a:t>
            </a:r>
            <a:r>
              <a:rPr lang="en-US" altLang="ko-KR" sz="1600" dirty="0"/>
              <a:t>-10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이를 표로 나타내면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이 때 이렇게 이산확률분포표가 주어지면 </a:t>
            </a:r>
            <a:r>
              <a:rPr lang="ko-KR" altLang="en-US" sz="1600" dirty="0" err="1">
                <a:solidFill>
                  <a:schemeClr val="tx1"/>
                </a:solidFill>
              </a:rPr>
              <a:t>기댓값을</a:t>
            </a:r>
            <a:r>
              <a:rPr lang="ko-KR" altLang="en-US" sz="1600" dirty="0">
                <a:solidFill>
                  <a:schemeClr val="tx1"/>
                </a:solidFill>
              </a:rPr>
              <a:t> 구할 수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 err="1"/>
              <a:t>기댓값</a:t>
            </a:r>
            <a:r>
              <a:rPr lang="ko-KR" altLang="en-US" sz="1600" dirty="0"/>
              <a:t> </a:t>
            </a:r>
            <a:r>
              <a:rPr lang="en-US" altLang="ko-KR" sz="1600" dirty="0"/>
              <a:t>= 0.8 * (-10) + 0.2 * 0 = -8 = </a:t>
            </a:r>
            <a:r>
              <a:rPr lang="en-US" altLang="ko-KR" sz="1600" dirty="0">
                <a:solidFill>
                  <a:schemeClr val="tx1"/>
                </a:solidFill>
              </a:rPr>
              <a:t>r(s , a , s’)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이렇게 </a:t>
            </a:r>
            <a:r>
              <a:rPr lang="ko-KR" altLang="en-US" sz="1600" dirty="0" err="1">
                <a:solidFill>
                  <a:schemeClr val="tx1"/>
                </a:solidFill>
              </a:rPr>
              <a:t>기댓값만</a:t>
            </a:r>
            <a:r>
              <a:rPr lang="ko-KR" altLang="en-US" sz="1600" dirty="0">
                <a:solidFill>
                  <a:schemeClr val="tx1"/>
                </a:solidFill>
              </a:rPr>
              <a:t> 잘 정의가 된다면 결정적으로 보상이 주어지는 경우와 동일시하여 생각할 수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40C78D-52BC-8BD0-8EBE-2163F4DF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/>
              <a:t>환경과 에이전트를 수식으로 표현하기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D6BFCE-F994-CAF1-5F0D-2AAFABDF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03785"/>
              </p:ext>
            </p:extLst>
          </p:nvPr>
        </p:nvGraphicFramePr>
        <p:xfrm>
          <a:off x="612966" y="2515299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65840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70161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513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4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습격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87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81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6B38-0F70-E6CF-10C1-BD9489F0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605F2F-15F3-8CF7-962B-E8E9FADD05F4}"/>
              </a:ext>
            </a:extLst>
          </p:cNvPr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tx1"/>
                </a:solidFill>
              </a:rPr>
              <a:t>에이전트의 정책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정책</a:t>
            </a:r>
            <a:r>
              <a:rPr lang="en-US" altLang="ko-KR" sz="1600" dirty="0">
                <a:solidFill>
                  <a:schemeClr val="tx1"/>
                </a:solidFill>
              </a:rPr>
              <a:t>(policy) </a:t>
            </a:r>
            <a:r>
              <a:rPr lang="ko-KR" altLang="en-US" sz="1600" dirty="0"/>
              <a:t>는 에이전트가 행동을 결정하는 방식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현재 상태 </a:t>
            </a:r>
            <a:r>
              <a:rPr lang="en-US" altLang="ko-KR" sz="1600" dirty="0">
                <a:solidFill>
                  <a:schemeClr val="tx1"/>
                </a:solidFill>
              </a:rPr>
              <a:t>s</a:t>
            </a:r>
            <a:r>
              <a:rPr lang="ko-KR" altLang="en-US" sz="1600" dirty="0">
                <a:solidFill>
                  <a:schemeClr val="tx1"/>
                </a:solidFill>
              </a:rPr>
              <a:t>와 행동 </a:t>
            </a:r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ko-KR" altLang="en-US" sz="1600" dirty="0">
                <a:solidFill>
                  <a:schemeClr val="tx1"/>
                </a:solidFill>
              </a:rPr>
              <a:t>만을 고려하여 다음 상태 </a:t>
            </a:r>
            <a:r>
              <a:rPr lang="en-US" altLang="ko-KR" sz="1600" dirty="0">
                <a:solidFill>
                  <a:schemeClr val="tx1"/>
                </a:solidFill>
              </a:rPr>
              <a:t>s’</a:t>
            </a:r>
            <a:r>
              <a:rPr lang="ko-KR" altLang="en-US" sz="1600" dirty="0">
                <a:solidFill>
                  <a:schemeClr val="tx1"/>
                </a:solidFill>
              </a:rPr>
              <a:t>가 결정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현재 상태 </a:t>
            </a:r>
            <a:r>
              <a:rPr lang="en-US" altLang="ko-KR" sz="1600" dirty="0">
                <a:solidFill>
                  <a:schemeClr val="tx1"/>
                </a:solidFill>
              </a:rPr>
              <a:t>s</a:t>
            </a:r>
            <a:r>
              <a:rPr lang="ko-KR" altLang="en-US" sz="1600" dirty="0">
                <a:solidFill>
                  <a:schemeClr val="tx1"/>
                </a:solidFill>
              </a:rPr>
              <a:t>와 행동</a:t>
            </a:r>
            <a:r>
              <a:rPr lang="en-US" altLang="ko-KR" sz="1600" dirty="0"/>
              <a:t> a, </a:t>
            </a:r>
            <a:r>
              <a:rPr lang="ko-KR" altLang="en-US" sz="1600" dirty="0"/>
              <a:t>그에 의해 전이된 상태 </a:t>
            </a:r>
            <a:r>
              <a:rPr lang="en-US" altLang="ko-KR" sz="1600" dirty="0"/>
              <a:t>s’</a:t>
            </a:r>
            <a:r>
              <a:rPr lang="ko-KR" altLang="en-US" sz="1600" dirty="0"/>
              <a:t>에 의해 보상이 결정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환경에 대해 필요한 정보는 모두 현재 상태만을 고려</a:t>
            </a:r>
            <a:endParaRPr lang="en-US" altLang="ko-KR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에이전트는 현재 상태만으로 행동을 결정해야 함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19DC82E-25B4-A0AD-6FC2-4D2994B3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/>
              <a:t>환경과 에이전트를 수식으로 표현하기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E5439-9404-EA1B-D2E5-A72BE67D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3" y="3959942"/>
            <a:ext cx="5448580" cy="1828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43AF3-E430-1160-DE98-8A287C4381A0}"/>
              </a:ext>
            </a:extLst>
          </p:cNvPr>
          <p:cNvSpPr txBox="1"/>
          <p:nvPr/>
        </p:nvSpPr>
        <p:spPr>
          <a:xfrm>
            <a:off x="5987443" y="4096871"/>
            <a:ext cx="6132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정책은 현재 상태에 따라 반드시 정해진 행동을 하는 결정적 정책</a:t>
            </a:r>
            <a:endParaRPr lang="en-US" altLang="ko-KR" sz="1600" dirty="0"/>
          </a:p>
          <a:p>
            <a:r>
              <a:rPr lang="en-US" altLang="ko-KR" sz="1600" dirty="0"/>
              <a:t>		    </a:t>
            </a:r>
          </a:p>
          <a:p>
            <a:r>
              <a:rPr lang="en-US" altLang="ko-KR" sz="1600" dirty="0"/>
              <a:t>		    </a:t>
            </a:r>
            <a:r>
              <a:rPr lang="el-GR" altLang="ko-KR" sz="1600" dirty="0"/>
              <a:t>α</a:t>
            </a:r>
            <a:r>
              <a:rPr lang="en-US" altLang="ko-KR" sz="1600" dirty="0"/>
              <a:t> = </a:t>
            </a:r>
            <a:r>
              <a:rPr lang="el-GR" altLang="ko-KR" sz="1600" dirty="0"/>
              <a:t>μ</a:t>
            </a:r>
            <a:r>
              <a:rPr lang="en-US" altLang="ko-KR" sz="1600" dirty="0"/>
              <a:t>(s)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현재 상태에 따라 확률적으로 다른 행동을 취할 수도 있는</a:t>
            </a:r>
            <a:r>
              <a:rPr lang="en-US" altLang="ko-KR" sz="1600" dirty="0"/>
              <a:t> </a:t>
            </a:r>
            <a:r>
              <a:rPr lang="ko-KR" altLang="en-US" sz="1600" dirty="0"/>
              <a:t>확률적 정책</a:t>
            </a:r>
            <a:endParaRPr lang="en-US" altLang="ko-KR" sz="1600" dirty="0"/>
          </a:p>
          <a:p>
            <a:r>
              <a:rPr lang="en-US" altLang="ko-KR" sz="1600" dirty="0"/>
              <a:t>		    </a:t>
            </a:r>
            <a:r>
              <a:rPr lang="el-GR" altLang="ko-KR" sz="1600" dirty="0"/>
              <a:t>π</a:t>
            </a:r>
            <a:r>
              <a:rPr lang="en-US" altLang="ko-KR" sz="1600" dirty="0"/>
              <a:t>(</a:t>
            </a:r>
            <a:r>
              <a:rPr lang="el-GR" altLang="ko-KR" sz="1600" dirty="0"/>
              <a:t>α</a:t>
            </a:r>
            <a:r>
              <a:rPr lang="ko-KR" altLang="en-US" sz="1600" dirty="0"/>
              <a:t> </a:t>
            </a:r>
            <a:r>
              <a:rPr lang="en-US" altLang="ko-KR" sz="1600" dirty="0"/>
              <a:t>| s)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두 가지로 나뉨</a:t>
            </a:r>
          </a:p>
        </p:txBody>
      </p:sp>
    </p:spTree>
    <p:extLst>
      <p:ext uri="{BB962C8B-B14F-4D97-AF65-F5344CB8AC3E}">
        <p14:creationId xmlns:p14="http://schemas.microsoft.com/office/powerpoint/2010/main" val="295543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</a:t>
            </a:r>
            <a:r>
              <a:rPr lang="ko-KR" altLang="en-US" sz="3300" b="1" dirty="0"/>
              <a:t>의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FFC31-19BB-D83D-9C48-B8FFD47A2CB9}"/>
              </a:ext>
            </a:extLst>
          </p:cNvPr>
          <p:cNvSpPr txBox="1"/>
          <p:nvPr/>
        </p:nvSpPr>
        <p:spPr>
          <a:xfrm>
            <a:off x="537882" y="1288111"/>
            <a:ext cx="11654118" cy="546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MDP</a:t>
            </a:r>
            <a:r>
              <a:rPr lang="ko-KR" altLang="en-US" sz="1600" dirty="0"/>
              <a:t>는 문제에 따라 일회성 과제와 지속적 과제로 나눔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일회성 과제 </a:t>
            </a:r>
            <a:r>
              <a:rPr lang="en-US" altLang="ko-KR" sz="1600" dirty="0"/>
              <a:t>(episodic task) : </a:t>
            </a:r>
            <a:r>
              <a:rPr lang="ko-KR" altLang="en-US" sz="1600" dirty="0"/>
              <a:t>승리 </a:t>
            </a:r>
            <a:r>
              <a:rPr lang="en-US" altLang="ko-KR" sz="1600" dirty="0"/>
              <a:t>/ </a:t>
            </a:r>
            <a:r>
              <a:rPr lang="ko-KR" altLang="en-US" sz="1600" dirty="0"/>
              <a:t>패배 </a:t>
            </a:r>
            <a:r>
              <a:rPr lang="en-US" altLang="ko-KR" sz="1600" dirty="0"/>
              <a:t>/ </a:t>
            </a:r>
            <a:r>
              <a:rPr lang="ko-KR" altLang="en-US" sz="1600" dirty="0"/>
              <a:t>무승부와 같이 특정 결말이 발생하는 문제</a:t>
            </a:r>
            <a:endParaRPr lang="en-US" altLang="ko-KR" sz="1600" dirty="0"/>
          </a:p>
          <a:p>
            <a:pPr lvl="6">
              <a:lnSpc>
                <a:spcPct val="150000"/>
              </a:lnSpc>
            </a:pPr>
            <a:r>
              <a:rPr lang="ko-KR" altLang="en-US" sz="1600" dirty="0"/>
              <a:t>   시작부터 끝까지의 일련의 시도들을 에피소드</a:t>
            </a:r>
            <a:r>
              <a:rPr lang="en-US" altLang="ko-KR" sz="1600" dirty="0"/>
              <a:t>(episode) </a:t>
            </a:r>
            <a:r>
              <a:rPr lang="ko-KR" altLang="en-US" sz="1600" dirty="0"/>
              <a:t>로 정의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지속적 과제 </a:t>
            </a:r>
            <a:r>
              <a:rPr lang="en-US" altLang="ko-KR" sz="1600" dirty="0"/>
              <a:t>(continuous task) : </a:t>
            </a:r>
            <a:r>
              <a:rPr lang="ko-KR" altLang="en-US" sz="1600" dirty="0"/>
              <a:t>결말이 정해져 있지 않고 영원히 지속되는 문제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수익</a:t>
            </a:r>
            <a:r>
              <a:rPr lang="en-US" altLang="ko-KR" sz="1600" dirty="0"/>
              <a:t>(return)</a:t>
            </a:r>
            <a:r>
              <a:rPr lang="ko-KR" altLang="en-US" sz="1600" dirty="0"/>
              <a:t>은 에이전트가 얻는 보상의 총합 </a:t>
            </a:r>
            <a:r>
              <a:rPr lang="en-US" altLang="ko-KR" sz="1600" dirty="0"/>
              <a:t>(</a:t>
            </a:r>
            <a:r>
              <a:rPr lang="ko-KR" altLang="en-US" sz="1200" dirty="0"/>
              <a:t>시간 </a:t>
            </a:r>
            <a:r>
              <a:rPr lang="en-US" altLang="ko-KR" sz="1200" dirty="0"/>
              <a:t>t</a:t>
            </a:r>
            <a:r>
              <a:rPr lang="ko-KR" altLang="en-US" sz="1200" dirty="0"/>
              <a:t>에서의 상태 </a:t>
            </a:r>
            <a:r>
              <a:rPr lang="en-US" altLang="ko-KR" sz="1200" dirty="0"/>
              <a:t>S</a:t>
            </a:r>
            <a:r>
              <a:rPr lang="en-US" altLang="ko-KR" sz="1000" dirty="0"/>
              <a:t>t</a:t>
            </a:r>
            <a:r>
              <a:rPr lang="en-US" altLang="ko-KR" sz="1200" dirty="0"/>
              <a:t>, </a:t>
            </a:r>
            <a:r>
              <a:rPr lang="ko-KR" altLang="en-US" sz="1200" dirty="0"/>
              <a:t>정책 </a:t>
            </a:r>
            <a:r>
              <a:rPr lang="el-GR" altLang="ko-KR" sz="1200" dirty="0"/>
              <a:t>π</a:t>
            </a:r>
            <a:r>
              <a:rPr lang="ko-KR" altLang="en-US" sz="1200" dirty="0"/>
              <a:t>에 따라 행동 </a:t>
            </a:r>
            <a:r>
              <a:rPr lang="en-US" altLang="ko-KR" sz="1200" dirty="0"/>
              <a:t>A</a:t>
            </a:r>
            <a:r>
              <a:rPr lang="en-US" altLang="ko-KR" sz="900" dirty="0"/>
              <a:t>t</a:t>
            </a:r>
            <a:r>
              <a:rPr lang="ko-KR" altLang="en-US" sz="1200" dirty="0"/>
              <a:t>를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보상 </a:t>
            </a:r>
            <a:r>
              <a:rPr lang="en-US" altLang="ko-KR" sz="1200" dirty="0"/>
              <a:t>R</a:t>
            </a:r>
            <a:r>
              <a:rPr lang="en-US" altLang="ko-KR" sz="900" dirty="0"/>
              <a:t>t</a:t>
            </a:r>
            <a:r>
              <a:rPr lang="ko-KR" altLang="en-US" sz="1200" dirty="0"/>
              <a:t>를 얻어 다음 상태 </a:t>
            </a:r>
            <a:r>
              <a:rPr lang="en-US" altLang="ko-KR" sz="1200" dirty="0"/>
              <a:t>S</a:t>
            </a:r>
            <a:r>
              <a:rPr lang="en-US" altLang="ko-KR" sz="900" dirty="0"/>
              <a:t>t+1</a:t>
            </a:r>
            <a:r>
              <a:rPr lang="ko-KR" altLang="en-US" sz="1200" dirty="0"/>
              <a:t>로 전이할 때 수익 </a:t>
            </a:r>
            <a:r>
              <a:rPr lang="en-US" altLang="ko-KR" sz="1200" dirty="0"/>
              <a:t>G</a:t>
            </a:r>
            <a:r>
              <a:rPr lang="en-US" altLang="ko-KR" sz="900" dirty="0"/>
              <a:t>t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그러나 시간이 지날수록 보상은 </a:t>
            </a:r>
            <a:r>
              <a:rPr lang="el-GR" altLang="ko-KR" sz="1600" dirty="0"/>
              <a:t>γ</a:t>
            </a:r>
            <a:r>
              <a:rPr lang="ko-KR" altLang="en-US" sz="1600" dirty="0"/>
              <a:t>에 의해 기하급수적으로 줄어듦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l-GR" altLang="ko-KR" sz="1600" dirty="0"/>
              <a:t>γ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할인율</a:t>
            </a:r>
            <a:r>
              <a:rPr lang="en-US" altLang="ko-KR" sz="1200" dirty="0"/>
              <a:t>(discount rate)</a:t>
            </a:r>
            <a:r>
              <a:rPr lang="ko-KR" altLang="en-US" sz="1600" dirty="0"/>
              <a:t>로 정의</a:t>
            </a:r>
            <a:r>
              <a:rPr lang="en-US" altLang="ko-KR" sz="1600" dirty="0"/>
              <a:t>, [0,1] </a:t>
            </a:r>
            <a:r>
              <a:rPr lang="ko-KR" altLang="en-US" sz="1600" dirty="0"/>
              <a:t>의 실수의 값을 가짐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Gt = R</a:t>
            </a:r>
            <a:r>
              <a:rPr lang="en-US" altLang="ko-KR" sz="1100" dirty="0"/>
              <a:t>t</a:t>
            </a:r>
            <a:r>
              <a:rPr lang="en-US" altLang="ko-KR" sz="1600" dirty="0"/>
              <a:t> + 0.9R</a:t>
            </a:r>
            <a:r>
              <a:rPr lang="en-US" altLang="ko-KR" sz="1100" dirty="0"/>
              <a:t>t+1 </a:t>
            </a:r>
            <a:r>
              <a:rPr lang="en-US" altLang="ko-KR" sz="1600" dirty="0"/>
              <a:t>+ 0.81R</a:t>
            </a:r>
            <a:r>
              <a:rPr lang="en-US" altLang="ko-KR" sz="1100" dirty="0"/>
              <a:t>t+2 </a:t>
            </a:r>
            <a:r>
              <a:rPr lang="en-US" altLang="ko-KR" sz="1600" dirty="0"/>
              <a:t>+ … </a:t>
            </a:r>
            <a:r>
              <a:rPr lang="en-US" altLang="ko-KR" sz="1200" dirty="0"/>
              <a:t>(</a:t>
            </a:r>
            <a:r>
              <a:rPr lang="el-GR" altLang="ko-KR" sz="1200" dirty="0"/>
              <a:t>γ</a:t>
            </a:r>
            <a:r>
              <a:rPr lang="en-US" altLang="ko-KR" sz="1200" dirty="0"/>
              <a:t> = 0.9)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할인율을 도입하면 지속적 과제에서 수익이 무한대가 되지 않게끔 제한하며 가까운 미래의 보상에 보다 초점을 맞춤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b="1" dirty="0">
                <a:sym typeface="Wingdings" panose="05000000000000000000" pitchFamily="2" charset="2"/>
              </a:rPr>
              <a:t>MDP</a:t>
            </a:r>
            <a:r>
              <a:rPr lang="ko-KR" altLang="en-US" sz="1600" b="1" dirty="0">
                <a:sym typeface="Wingdings" panose="05000000000000000000" pitchFamily="2" charset="2"/>
              </a:rPr>
              <a:t>의 목표는 최적의 정책 </a:t>
            </a:r>
            <a:r>
              <a:rPr lang="en-US" altLang="ko-KR" sz="1600" b="1" dirty="0"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ym typeface="Wingdings" panose="05000000000000000000" pitchFamily="2" charset="2"/>
              </a:rPr>
              <a:t>수익이 최대가 되는 정책</a:t>
            </a:r>
            <a:r>
              <a:rPr lang="en-US" altLang="ko-KR" sz="1600" b="1" dirty="0">
                <a:sym typeface="Wingdings" panose="05000000000000000000" pitchFamily="2" charset="2"/>
              </a:rPr>
              <a:t>) </a:t>
            </a:r>
            <a:r>
              <a:rPr lang="ko-KR" altLang="en-US" sz="1600" b="1" dirty="0">
                <a:sym typeface="Wingdings" panose="05000000000000000000" pitchFamily="2" charset="2"/>
              </a:rPr>
              <a:t>을 찾아 나가는 것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D11CE-ADD2-091E-BC3C-64B3B7D0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14" y="2347741"/>
            <a:ext cx="3474340" cy="1081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2A5E6-A267-40DA-1421-AD48D50B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34" t="-4700" r="30144"/>
          <a:stretch/>
        </p:blipFill>
        <p:spPr>
          <a:xfrm>
            <a:off x="537882" y="4488630"/>
            <a:ext cx="2770094" cy="4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62108" y="1882000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ko-KR" altLang="en-US" sz="1600" dirty="0"/>
              <a:t>에이전트와 환경이 확률적으로 동작하게 되면 수익 또한 에피소드마다 확률적으로 달라질 수 있음</a:t>
            </a:r>
            <a:br>
              <a:rPr lang="en-US" altLang="ko-KR" sz="1600" dirty="0"/>
            </a:br>
            <a:r>
              <a:rPr lang="ko-KR" altLang="en-US" sz="1600" dirty="0"/>
              <a:t>확률적 동작에 대응하기 위해서는 기대 수익을 지표로 삼아야 함</a:t>
            </a:r>
            <a:endParaRPr lang="en-US" altLang="ko-KR" sz="16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ko-KR" altLang="en-US" sz="1600" dirty="0"/>
              <a:t>임의의 시간 </a:t>
            </a:r>
            <a:r>
              <a:rPr lang="en-US" altLang="ko-KR" sz="1600" dirty="0"/>
              <a:t>t</a:t>
            </a:r>
            <a:r>
              <a:rPr lang="ko-KR" altLang="en-US" sz="1600" dirty="0"/>
              <a:t>에 대해 상태 </a:t>
            </a:r>
            <a:r>
              <a:rPr lang="en-US" altLang="ko-KR" sz="1600" dirty="0"/>
              <a:t>S</a:t>
            </a:r>
            <a:r>
              <a:rPr lang="en-US" altLang="ko-KR" sz="1100" dirty="0"/>
              <a:t>t</a:t>
            </a:r>
            <a:r>
              <a:rPr lang="ko-KR" altLang="en-US" sz="1600" dirty="0"/>
              <a:t>가 </a:t>
            </a:r>
            <a:r>
              <a:rPr lang="en-US" altLang="ko-KR" sz="1600" dirty="0"/>
              <a:t>s</a:t>
            </a:r>
            <a:r>
              <a:rPr lang="ko-KR" altLang="en-US" sz="1600" dirty="0"/>
              <a:t>이고 에이전트의 정책이 </a:t>
            </a:r>
            <a:r>
              <a:rPr lang="el-GR" altLang="ko-KR" sz="1600" dirty="0"/>
              <a:t>π</a:t>
            </a:r>
            <a:r>
              <a:rPr lang="ko-KR" altLang="en-US" sz="1600" dirty="0"/>
              <a:t>일 때 에이전트의 기대 수익은 다음과 같음</a:t>
            </a:r>
            <a:endParaRPr lang="en-US" altLang="ko-KR" sz="16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endParaRPr lang="en-US" altLang="ko-KR" sz="12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ko-KR" altLang="en-US" sz="1600" dirty="0"/>
              <a:t>이 때 </a:t>
            </a:r>
            <a:r>
              <a:rPr lang="en-US" altLang="ko-KR" sz="1600" dirty="0"/>
              <a:t>v</a:t>
            </a:r>
            <a:r>
              <a:rPr lang="el-GR" altLang="ko-KR" sz="1200" dirty="0"/>
              <a:t>π</a:t>
            </a:r>
            <a:r>
              <a:rPr lang="en-US" altLang="ko-KR" sz="1600" dirty="0"/>
              <a:t>(s)</a:t>
            </a:r>
            <a:r>
              <a:rPr lang="ko-KR" altLang="en-US" sz="1600" dirty="0"/>
              <a:t>를 상태 가치 함수 </a:t>
            </a:r>
            <a:r>
              <a:rPr lang="en-US" altLang="ko-KR" sz="1600" dirty="0"/>
              <a:t>(state-value function) </a:t>
            </a:r>
            <a:r>
              <a:rPr lang="ko-KR" altLang="en-US" sz="1600" dirty="0"/>
              <a:t>으로 정의</a:t>
            </a:r>
            <a:endParaRPr lang="en-US" altLang="ko-KR" sz="16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ko-KR" altLang="en-US" sz="1600" dirty="0"/>
              <a:t>여기서 정책 </a:t>
            </a:r>
            <a:r>
              <a:rPr lang="el-GR" altLang="ko-KR" sz="1600" dirty="0"/>
              <a:t>π</a:t>
            </a:r>
            <a:r>
              <a:rPr lang="ko-KR" altLang="en-US" sz="1600" dirty="0"/>
              <a:t>는 조건으로 주어지는데 이는 정책이 바뀌면 에이전트의 보상과 수익 모두 바뀌기 때문</a:t>
            </a:r>
            <a:endParaRPr lang="en-US" altLang="ko-KR" sz="16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</a:t>
            </a:r>
            <a:r>
              <a:rPr lang="ko-KR" altLang="en-US" sz="3300" b="1" dirty="0"/>
              <a:t>의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6E19A-A419-1EE8-152A-68FD4F3D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72" t="-1" r="35074" b="3014"/>
          <a:stretch/>
        </p:blipFill>
        <p:spPr>
          <a:xfrm>
            <a:off x="962108" y="3217907"/>
            <a:ext cx="2205298" cy="4221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D25949-B5F3-21FE-64DB-EA5C6F21F4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790" r="35994"/>
          <a:stretch/>
        </p:blipFill>
        <p:spPr>
          <a:xfrm>
            <a:off x="3312483" y="3241808"/>
            <a:ext cx="1966527" cy="3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3" indent="0">
              <a:lnSpc>
                <a:spcPct val="150000"/>
              </a:lnSpc>
              <a:spcBef>
                <a:spcPts val="1000"/>
              </a:spcBef>
              <a:buNone/>
            </a:pPr>
            <a:endParaRPr lang="en-US" altLang="ko-KR" sz="1200" dirty="0"/>
          </a:p>
          <a:p>
            <a:pPr marL="1143000" lvl="3">
              <a:lnSpc>
                <a:spcPct val="150000"/>
              </a:lnSpc>
              <a:spcBef>
                <a:spcPts val="1000"/>
              </a:spcBef>
            </a:pPr>
            <a:endParaRPr lang="en-US" altLang="ko-KR" sz="1200" dirty="0"/>
          </a:p>
          <a:p>
            <a:pPr marL="1143000" lvl="3">
              <a:lnSpc>
                <a:spcPct val="150000"/>
              </a:lnSpc>
              <a:spcBef>
                <a:spcPts val="1000"/>
              </a:spcBef>
            </a:pPr>
            <a:endParaRPr lang="en-US" altLang="ko-KR" sz="12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</a:t>
            </a:r>
            <a:r>
              <a:rPr lang="ko-KR" altLang="en-US" sz="3300" b="1" dirty="0"/>
              <a:t>의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EE7AA-11FB-1A4D-4CCF-4590FE573622}"/>
              </a:ext>
            </a:extLst>
          </p:cNvPr>
          <p:cNvSpPr txBox="1"/>
          <p:nvPr/>
        </p:nvSpPr>
        <p:spPr>
          <a:xfrm>
            <a:off x="480767" y="1288111"/>
            <a:ext cx="1171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두 가지 정책 </a:t>
            </a:r>
            <a:r>
              <a:rPr lang="el-GR" altLang="ko-KR" sz="1600" dirty="0"/>
              <a:t>π</a:t>
            </a:r>
            <a:r>
              <a:rPr lang="ko-KR" altLang="en-US" sz="1600" dirty="0"/>
              <a:t>와 </a:t>
            </a:r>
            <a:r>
              <a:rPr lang="el-GR" altLang="ko-KR" sz="1600" dirty="0"/>
              <a:t>π</a:t>
            </a:r>
            <a:r>
              <a:rPr lang="en-US" altLang="ko-KR" sz="1600" dirty="0"/>
              <a:t>’</a:t>
            </a:r>
            <a:r>
              <a:rPr lang="ko-KR" altLang="en-US" sz="1600" dirty="0"/>
              <a:t>이 있을 때 두 정책에서 상태 가치 함수 </a:t>
            </a:r>
            <a:r>
              <a:rPr lang="en-US" altLang="ko-KR" sz="1600" dirty="0"/>
              <a:t>v</a:t>
            </a:r>
            <a:r>
              <a:rPr lang="el-GR" altLang="ko-KR" sz="1100" dirty="0"/>
              <a:t>π</a:t>
            </a:r>
            <a:r>
              <a:rPr lang="en-US" altLang="ko-KR" sz="1600" dirty="0"/>
              <a:t>(s)</a:t>
            </a:r>
            <a:r>
              <a:rPr lang="ko-KR" altLang="en-US" sz="1600" dirty="0"/>
              <a:t>와 </a:t>
            </a:r>
            <a:r>
              <a:rPr lang="en-US" altLang="ko-KR" sz="1600" dirty="0"/>
              <a:t>v</a:t>
            </a:r>
            <a:r>
              <a:rPr lang="el-GR" altLang="ko-KR" sz="1100" dirty="0"/>
              <a:t>π</a:t>
            </a:r>
            <a:r>
              <a:rPr lang="en-US" altLang="ko-KR" sz="1100" dirty="0"/>
              <a:t>’</a:t>
            </a:r>
            <a:r>
              <a:rPr lang="en-US" altLang="ko-KR" sz="1600" dirty="0"/>
              <a:t>(s)</a:t>
            </a:r>
            <a:r>
              <a:rPr lang="ko-KR" altLang="en-US" sz="1600" dirty="0"/>
              <a:t>가 각각 결정</a:t>
            </a:r>
            <a:endParaRPr lang="en-US" altLang="ko-KR" sz="1600" dirty="0"/>
          </a:p>
          <a:p>
            <a:r>
              <a:rPr lang="ko-KR" altLang="en-US" sz="1600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8361C-EE21-8B90-F330-7C51B73F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663"/>
          <a:stretch/>
        </p:blipFill>
        <p:spPr>
          <a:xfrm>
            <a:off x="22529" y="1763482"/>
            <a:ext cx="2540451" cy="191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AFC942-5883-CCFD-750B-8838590C05C2}"/>
                  </a:ext>
                </a:extLst>
              </p:cNvPr>
              <p:cNvSpPr txBox="1"/>
              <p:nvPr/>
            </p:nvSpPr>
            <p:spPr>
              <a:xfrm>
                <a:off x="5023314" y="1846438"/>
                <a:ext cx="742203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에서는 </a:t>
                </a:r>
                <a:r>
                  <a:rPr lang="en-US" altLang="ko-KR" sz="1600" dirty="0"/>
                  <a:t>v</a:t>
                </a:r>
                <a:r>
                  <a:rPr lang="el-GR" altLang="ko-KR" sz="1100" dirty="0"/>
                  <a:t>π</a:t>
                </a:r>
                <a:r>
                  <a:rPr lang="en-US" altLang="ko-KR" sz="1100" dirty="0"/>
                  <a:t>’</a:t>
                </a:r>
                <a:r>
                  <a:rPr lang="en-US" altLang="ko-KR" sz="1600" dirty="0"/>
                  <a:t>(s) &gt; v</a:t>
                </a:r>
                <a:r>
                  <a:rPr lang="el-GR" altLang="ko-KR" sz="1100" dirty="0"/>
                  <a:t>π</a:t>
                </a:r>
                <a:r>
                  <a:rPr lang="en-US" altLang="ko-KR" sz="1600" dirty="0"/>
                  <a:t>(s) -&gt; </a:t>
                </a:r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π</a:t>
                </a:r>
                <a:r>
                  <a:rPr lang="en-US" altLang="ko-KR" sz="1600" dirty="0"/>
                  <a:t>’ </a:t>
                </a:r>
                <a:r>
                  <a:rPr lang="ko-KR" altLang="en-US" sz="1600" dirty="0"/>
                  <a:t>에 따라 행동했을 때의 </a:t>
                </a:r>
                <a:r>
                  <a:rPr lang="ko-KR" altLang="en-US" sz="1600" dirty="0" err="1"/>
                  <a:t>기댓값이</a:t>
                </a:r>
                <a:r>
                  <a:rPr lang="ko-KR" altLang="en-US" sz="1600" dirty="0"/>
                  <a:t> 더 높음</a:t>
                </a:r>
                <a:endParaRPr lang="en-US" altLang="ko-KR" sz="1600" dirty="0"/>
              </a:p>
              <a:p>
                <a:r>
                  <a:rPr lang="en-US" altLang="ko-KR" sz="1600" dirty="0"/>
                  <a:t>L2</a:t>
                </a:r>
                <a:r>
                  <a:rPr lang="ko-KR" altLang="en-US" sz="1600" dirty="0"/>
                  <a:t>에서는 </a:t>
                </a:r>
                <a:r>
                  <a:rPr lang="en-US" altLang="ko-KR" sz="1600" dirty="0"/>
                  <a:t>v</a:t>
                </a:r>
                <a:r>
                  <a:rPr lang="el-GR" altLang="ko-KR" sz="1100" dirty="0"/>
                  <a:t>π</a:t>
                </a:r>
                <a:r>
                  <a:rPr lang="en-US" altLang="ko-KR" sz="1100" dirty="0"/>
                  <a:t>’</a:t>
                </a:r>
                <a:r>
                  <a:rPr lang="en-US" altLang="ko-KR" sz="1600" dirty="0"/>
                  <a:t>(s) &lt; v</a:t>
                </a:r>
                <a:r>
                  <a:rPr lang="el-GR" altLang="ko-KR" sz="1100" dirty="0"/>
                  <a:t>π</a:t>
                </a:r>
                <a:r>
                  <a:rPr lang="en-US" altLang="ko-KR" sz="1600" dirty="0"/>
                  <a:t>(s) -&gt; </a:t>
                </a:r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π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에 따라 행동했을 때의 </a:t>
                </a:r>
                <a:r>
                  <a:rPr lang="ko-KR" altLang="en-US" sz="1600" dirty="0" err="1"/>
                  <a:t>기댓값이</a:t>
                </a:r>
                <a:r>
                  <a:rPr lang="ko-KR" altLang="en-US" sz="1600" dirty="0"/>
                  <a:t> 더 높음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sz="1600" dirty="0">
                    <a:sym typeface="Wingdings" panose="05000000000000000000" pitchFamily="2" charset="2"/>
                  </a:rPr>
                  <a:t>상태에 따라 두 정책의 우열을 가릴 수 없음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r>
                  <a:rPr lang="ko-KR" altLang="en-US" sz="1600" dirty="0"/>
                  <a:t>모든 상태에서 예외 없이 </a:t>
                </a:r>
                <a:r>
                  <a:rPr lang="en-US" altLang="ko-KR" sz="1600" dirty="0"/>
                  <a:t>v</a:t>
                </a:r>
                <a:r>
                  <a:rPr lang="el-GR" altLang="ko-KR" sz="1100" dirty="0"/>
                  <a:t>π</a:t>
                </a:r>
                <a:r>
                  <a:rPr lang="en-US" altLang="ko-KR" sz="1100" dirty="0"/>
                  <a:t>’</a:t>
                </a:r>
                <a:r>
                  <a:rPr lang="en-US" altLang="ko-KR" sz="1600" dirty="0"/>
                  <a:t>(s)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600" dirty="0"/>
                  <a:t> v</a:t>
                </a:r>
                <a:r>
                  <a:rPr lang="el-GR" altLang="ko-KR" sz="1100" dirty="0"/>
                  <a:t>π</a:t>
                </a:r>
                <a:r>
                  <a:rPr lang="en-US" altLang="ko-KR" sz="1600" dirty="0"/>
                  <a:t>(s)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두 정책의 우열을 가리기 위해선 하나의 정책이 다른 정책보다 모든 상태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ko-KR" altLang="en-US" sz="1600" dirty="0">
                    <a:sym typeface="Wingdings" panose="05000000000000000000" pitchFamily="2" charset="2"/>
                  </a:rPr>
                  <a:t>에서 같거나 더 우월해야 함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r>
                  <a:rPr lang="en-US" altLang="ko-KR" sz="1600" dirty="0"/>
                  <a:t>v</a:t>
                </a:r>
                <a:r>
                  <a:rPr lang="el-GR" altLang="ko-KR" sz="1100" dirty="0"/>
                  <a:t>π</a:t>
                </a:r>
                <a:r>
                  <a:rPr lang="en-US" altLang="ko-KR" sz="1100" dirty="0"/>
                  <a:t>’</a:t>
                </a:r>
                <a:r>
                  <a:rPr lang="en-US" altLang="ko-KR" sz="1600" dirty="0"/>
                  <a:t>(s) = v</a:t>
                </a:r>
                <a:r>
                  <a:rPr lang="el-GR" altLang="ko-KR" sz="1100" dirty="0"/>
                  <a:t>π</a:t>
                </a:r>
                <a:r>
                  <a:rPr lang="en-US" altLang="ko-KR" sz="1600" dirty="0"/>
                  <a:t>(s) </a:t>
                </a:r>
                <a:r>
                  <a:rPr lang="ko-KR" altLang="en-US" sz="1600" dirty="0"/>
                  <a:t>라면 동등하게 좋은 정책</a:t>
                </a:r>
                <a:endParaRPr lang="en-US" altLang="ko-KR" sz="1600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AFC942-5883-CCFD-750B-8838590C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14" y="1846438"/>
                <a:ext cx="7422037" cy="3046988"/>
              </a:xfrm>
              <a:prstGeom prst="rect">
                <a:avLst/>
              </a:prstGeom>
              <a:blipFill>
                <a:blip r:embed="rId4"/>
                <a:stretch>
                  <a:fillRect l="-411" t="-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96F51B10-6D14-0226-307A-C9CDF04C4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980" y="1768438"/>
            <a:ext cx="2460335" cy="1908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62DB5-3968-1585-0CAF-7F7E74BB32BB}"/>
                  </a:ext>
                </a:extLst>
              </p:cNvPr>
              <p:cNvSpPr txBox="1"/>
              <p:nvPr/>
            </p:nvSpPr>
            <p:spPr>
              <a:xfrm>
                <a:off x="4228505" y="4863710"/>
                <a:ext cx="771059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모든 상태에서 상태 가치 함수의 값이 다른 어떤 정책보다 큰 정책이 최적의 정책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ko-KR" altLang="en-US" sz="1600" b="1" dirty="0">
                    <a:sym typeface="Wingdings" panose="05000000000000000000" pitchFamily="2" charset="2"/>
                  </a:rPr>
                  <a:t>즉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b="1" dirty="0">
                    <a:sym typeface="Wingdings" panose="05000000000000000000" pitchFamily="2" charset="2"/>
                  </a:rPr>
                  <a:t>최적의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1600" b="1" dirty="0"/>
                          <m:t>π</m:t>
                        </m:r>
                      </m:e>
                      <m:sub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은 다른 정책에 비해 모든 상태에서 상태 가치 함수 </a:t>
                </a:r>
                <a:r>
                  <a:rPr lang="en-US" altLang="ko-KR" sz="1600" b="1" dirty="0"/>
                  <a:t>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1600" b="1" dirty="0"/>
                          <m:t>π</m:t>
                        </m:r>
                      </m:e>
                      <m:sub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(s)</a:t>
                </a:r>
                <a:r>
                  <a:rPr lang="ko-KR" altLang="en-US" sz="1600" b="1" dirty="0"/>
                  <a:t>의 </a:t>
                </a:r>
                <a:br>
                  <a:rPr lang="en-US" altLang="ko-KR" sz="1600" b="1" dirty="0"/>
                </a:br>
                <a:r>
                  <a:rPr lang="ko-KR" altLang="en-US" sz="1600" b="1" dirty="0"/>
                  <a:t>값이 더 큰 정책 </a:t>
                </a:r>
                <a:r>
                  <a:rPr lang="en-US" altLang="ko-KR" sz="1400" b="1" dirty="0"/>
                  <a:t>(</a:t>
                </a:r>
                <a:r>
                  <a:rPr lang="ko-KR" altLang="en-US" sz="1400" b="1" dirty="0"/>
                  <a:t>최적 상태 가치 함수</a:t>
                </a:r>
                <a:r>
                  <a:rPr lang="en-US" altLang="ko-KR" sz="1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sz="14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</a:p>
              <a:p>
                <a:endParaRPr lang="en-US" altLang="ko-KR" sz="1600" b="1" dirty="0"/>
              </a:p>
              <a:p>
                <a:r>
                  <a:rPr lang="en-US" altLang="ko-KR" sz="1600" dirty="0"/>
                  <a:t>MDP</a:t>
                </a:r>
                <a:r>
                  <a:rPr lang="ko-KR" altLang="en-US" sz="1600" dirty="0"/>
                  <a:t>에서는 최적의 정책이 적어도 하나 존재하며 각 상태에서의 행동이 유일하게</a:t>
                </a:r>
                <a:br>
                  <a:rPr lang="en-US" altLang="ko-KR" sz="1600" dirty="0"/>
                </a:br>
                <a:r>
                  <a:rPr lang="ko-KR" altLang="en-US" sz="1600" dirty="0"/>
                  <a:t>결정  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함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US" altLang="ko-KR" sz="140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el-GR" altLang="ko-KR" sz="1400" dirty="0"/>
                          <m:t>μ</m:t>
                        </m:r>
                      </m:e>
                      <m:sub>
                        <m:r>
                          <a:rPr lang="en-US" altLang="ko-KR" sz="1400" b="0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sz="1400" dirty="0"/>
                  <a:t>(s) </a:t>
                </a:r>
                <a:r>
                  <a:rPr lang="ko-KR" altLang="en-US" sz="1400" dirty="0"/>
                  <a:t>와 같이 표현</a:t>
                </a:r>
                <a:r>
                  <a:rPr lang="en-US" altLang="ko-KR" sz="14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62DB5-3968-1585-0CAF-7F7E74BB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05" y="4863710"/>
                <a:ext cx="7710593" cy="1815882"/>
              </a:xfrm>
              <a:prstGeom prst="rect">
                <a:avLst/>
              </a:prstGeom>
              <a:blipFill>
                <a:blip r:embed="rId6"/>
                <a:stretch>
                  <a:fillRect l="-474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C458E4C-4250-5FFB-6461-64D14E59E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68" y="3989550"/>
            <a:ext cx="3441599" cy="26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</a:t>
            </a:r>
            <a:r>
              <a:rPr lang="ko-KR" altLang="en-US" sz="3300" b="1" dirty="0"/>
              <a:t> 예제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1A39F-3591-9B3A-BD12-4175B253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13" y="1288111"/>
            <a:ext cx="2375866" cy="165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4DFF2-C97C-EA68-D16B-12B7B549BD87}"/>
              </a:ext>
            </a:extLst>
          </p:cNvPr>
          <p:cNvSpPr txBox="1"/>
          <p:nvPr/>
        </p:nvSpPr>
        <p:spPr>
          <a:xfrm>
            <a:off x="3157979" y="1320780"/>
            <a:ext cx="903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에이전트는 좌</a:t>
            </a:r>
            <a:r>
              <a:rPr lang="en-US" altLang="ko-KR" sz="1600" dirty="0"/>
              <a:t>, </a:t>
            </a:r>
            <a:r>
              <a:rPr lang="ko-KR" altLang="en-US" sz="1600" dirty="0"/>
              <a:t>우로 이동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상태 전이는 결정적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L1 -&gt; L2 </a:t>
            </a:r>
            <a:r>
              <a:rPr lang="ko-KR" altLang="en-US" sz="1600" dirty="0"/>
              <a:t>이동 시 사과 한 개 </a:t>
            </a:r>
            <a:r>
              <a:rPr lang="en-US" altLang="ko-KR" sz="1600" dirty="0"/>
              <a:t>(+1)</a:t>
            </a:r>
            <a:r>
              <a:rPr lang="ko-KR" altLang="en-US" sz="1600" dirty="0"/>
              <a:t>을 보상으로 획득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L2 -&gt; L1 </a:t>
            </a:r>
            <a:r>
              <a:rPr lang="ko-KR" altLang="en-US" sz="1600" dirty="0"/>
              <a:t>이동 시 사과가 다시 생성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벽에 부딪히면 </a:t>
            </a:r>
            <a:r>
              <a:rPr lang="en-US" altLang="ko-KR" sz="1600" dirty="0"/>
              <a:t>(-1)</a:t>
            </a:r>
            <a:r>
              <a:rPr lang="ko-KR" altLang="en-US" sz="1600" dirty="0"/>
              <a:t>의 보상을 얻음 </a:t>
            </a:r>
            <a:r>
              <a:rPr lang="en-US" altLang="ko-KR" sz="1600" dirty="0"/>
              <a:t>(</a:t>
            </a:r>
            <a:r>
              <a:rPr lang="ko-KR" altLang="en-US" sz="1600" dirty="0"/>
              <a:t>사과가 다시 생성되지는 않음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지속적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F54CC-63EE-A42C-9D2E-8E595811778D}"/>
              </a:ext>
            </a:extLst>
          </p:cNvPr>
          <p:cNvSpPr txBox="1"/>
          <p:nvPr/>
        </p:nvSpPr>
        <p:spPr>
          <a:xfrm>
            <a:off x="939579" y="3026410"/>
            <a:ext cx="1125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백업 다이어그램 </a:t>
            </a:r>
            <a:r>
              <a:rPr lang="en-US" altLang="ko-KR" sz="1600" dirty="0"/>
              <a:t>(</a:t>
            </a:r>
            <a:r>
              <a:rPr lang="ko-KR" altLang="en-US" sz="1600" dirty="0"/>
              <a:t>노드와 화살표로 구성된 그래프를 활용해 상태</a:t>
            </a:r>
            <a:r>
              <a:rPr lang="en-US" altLang="ko-KR" sz="1600" dirty="0"/>
              <a:t>, </a:t>
            </a:r>
            <a:r>
              <a:rPr lang="ko-KR" altLang="en-US" sz="1600" dirty="0"/>
              <a:t>행동</a:t>
            </a:r>
            <a:r>
              <a:rPr lang="en-US" altLang="ko-KR" sz="1600" dirty="0"/>
              <a:t>, </a:t>
            </a:r>
            <a:r>
              <a:rPr lang="ko-KR" altLang="en-US" sz="1600" dirty="0"/>
              <a:t>보상의 전이를 표현한 그래프</a:t>
            </a:r>
            <a:r>
              <a:rPr lang="en-US" altLang="ko-KR" sz="1600" dirty="0"/>
              <a:t>) </a:t>
            </a:r>
            <a:r>
              <a:rPr lang="ko-KR" altLang="en-US" sz="1600" dirty="0"/>
              <a:t>로 문제를 정리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D453BE-89A1-8068-0B0C-488C340E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79" y="3534241"/>
            <a:ext cx="1470007" cy="3074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9383E8-899D-C7D7-1E51-740A8A179BE3}"/>
              </a:ext>
            </a:extLst>
          </p:cNvPr>
          <p:cNvSpPr txBox="1"/>
          <p:nvPr/>
        </p:nvSpPr>
        <p:spPr>
          <a:xfrm>
            <a:off x="2432115" y="3572413"/>
            <a:ext cx="44871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에이전트가 현재 상태에 관계 없이 무조건 </a:t>
            </a:r>
            <a:br>
              <a:rPr lang="en-US" altLang="ko-KR" sz="1600" dirty="0"/>
            </a:br>
            <a:r>
              <a:rPr lang="ko-KR" altLang="en-US" sz="1600" dirty="0"/>
              <a:t>오른쪽으로만 이동한다고 할 때</a:t>
            </a:r>
            <a:r>
              <a:rPr lang="en-US" altLang="ko-KR" sz="16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결정적 정책</a:t>
            </a:r>
            <a:r>
              <a:rPr lang="en-US" altLang="ko-KR" sz="1200" dirty="0"/>
              <a:t>)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시간은 위에서 아래 방향으로 흐르며 첫 번째 상태를 </a:t>
            </a:r>
            <a:r>
              <a:rPr lang="en-US" altLang="ko-KR" sz="1600" dirty="0"/>
              <a:t>L1</a:t>
            </a:r>
            <a:r>
              <a:rPr lang="ko-KR" altLang="en-US" sz="1600" dirty="0"/>
              <a:t>으로 설정 후 </a:t>
            </a:r>
            <a:r>
              <a:rPr lang="en-US" altLang="ko-KR" sz="1600" dirty="0"/>
              <a:t>L1</a:t>
            </a:r>
            <a:r>
              <a:rPr lang="ko-KR" altLang="en-US" sz="1600" dirty="0"/>
              <a:t>부터 시작하는 전이를 표현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941AB1-A30D-09BD-5DBF-2804B1BA2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803" y="3534241"/>
            <a:ext cx="3119761" cy="2809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9F2D4-DF3C-BC0B-9478-4AD9A7BF17D9}"/>
              </a:ext>
            </a:extLst>
          </p:cNvPr>
          <p:cNvSpPr txBox="1"/>
          <p:nvPr/>
        </p:nvSpPr>
        <p:spPr>
          <a:xfrm>
            <a:off x="10061564" y="3534241"/>
            <a:ext cx="2284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50% </a:t>
            </a:r>
            <a:r>
              <a:rPr lang="ko-KR" altLang="en-US" sz="1600" dirty="0"/>
              <a:t>확률로 오른쪽</a:t>
            </a:r>
            <a:endParaRPr lang="en-US" altLang="ko-KR" sz="1600" dirty="0"/>
          </a:p>
          <a:p>
            <a:r>
              <a:rPr lang="en-US" altLang="ko-KR" sz="1600" dirty="0"/>
              <a:t>50% </a:t>
            </a:r>
            <a:r>
              <a:rPr lang="ko-KR" altLang="en-US" sz="1600" dirty="0"/>
              <a:t>확률로 왼쪽</a:t>
            </a:r>
            <a:endParaRPr lang="en-US" altLang="ko-KR" sz="1600" dirty="0"/>
          </a:p>
          <a:p>
            <a:r>
              <a:rPr lang="ko-KR" altLang="en-US" sz="1600" dirty="0" err="1"/>
              <a:t>으로</a:t>
            </a:r>
            <a:r>
              <a:rPr lang="ko-KR" altLang="en-US" sz="1600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71406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 </a:t>
            </a:r>
            <a:r>
              <a:rPr lang="ko-KR" altLang="en-US" sz="3300" b="1" dirty="0"/>
              <a:t>예제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D8F1F0-DDD5-0678-06E9-9F4A39EFF338}"/>
                  </a:ext>
                </a:extLst>
              </p:cNvPr>
              <p:cNvSpPr txBox="1"/>
              <p:nvPr/>
            </p:nvSpPr>
            <p:spPr>
              <a:xfrm>
                <a:off x="480767" y="1206631"/>
                <a:ext cx="117112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두 칸 짜리의 그리드 월드에서는 상태와 행동이 각 </a:t>
                </a:r>
                <a:r>
                  <a:rPr lang="en-US" altLang="ko-KR" sz="1600" dirty="0"/>
                  <a:t>2</a:t>
                </a:r>
                <a:r>
                  <a:rPr lang="ko-KR" altLang="en-US" sz="1600" dirty="0" err="1"/>
                  <a:t>개씩이기</a:t>
                </a:r>
                <a:r>
                  <a:rPr lang="ko-KR" altLang="en-US" sz="1600" dirty="0"/>
                  <a:t> 때문에 결정적 정책은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p>
                  </m:oMath>
                </a14:m>
                <a:r>
                  <a:rPr lang="en-US" altLang="ko-KR" sz="1600" dirty="0"/>
                  <a:t>= 4(</a:t>
                </a:r>
                <a:r>
                  <a:rPr lang="ko-KR" altLang="en-US" sz="1600" dirty="0"/>
                  <a:t>개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존재</a:t>
                </a:r>
                <a:endParaRPr lang="en-US" altLang="ko-KR" sz="1600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D8F1F0-DDD5-0678-06E9-9F4A39EFF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206631"/>
                <a:ext cx="11711233" cy="584775"/>
              </a:xfrm>
              <a:prstGeom prst="rect">
                <a:avLst/>
              </a:prstGeom>
              <a:blipFill>
                <a:blip r:embed="rId3"/>
                <a:stretch>
                  <a:fillRect l="-312" t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CB65FBA-58ED-4965-F8A7-09FC7B9A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3" y="1598258"/>
            <a:ext cx="2796286" cy="2255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1F597-AC4D-B67E-DB28-C8E52A939772}"/>
                  </a:ext>
                </a:extLst>
              </p:cNvPr>
              <p:cNvSpPr txBox="1"/>
              <p:nvPr/>
            </p:nvSpPr>
            <p:spPr>
              <a:xfrm>
                <a:off x="3381080" y="2027978"/>
                <a:ext cx="8826631" cy="3562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L1, L2</a:t>
                </a:r>
                <a:r>
                  <a:rPr lang="en-US" altLang="ko-KR" sz="1100" dirty="0"/>
                  <a:t> </a:t>
                </a:r>
                <a:r>
                  <a:rPr lang="ko-KR" altLang="en-US" sz="1600" dirty="0"/>
                  <a:t>는 각각 에이전트가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 위치</a:t>
                </a:r>
                <a:r>
                  <a:rPr lang="en-US" altLang="ko-KR" sz="1600" dirty="0"/>
                  <a:t>, L2</a:t>
                </a:r>
                <a:r>
                  <a:rPr lang="ko-KR" altLang="en-US" sz="1600" dirty="0"/>
                  <a:t>에 위치 하는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가지 경우의 수를 의미</a:t>
                </a:r>
                <a:endParaRPr lang="en-US" altLang="ko-KR" sz="1600" dirty="0"/>
              </a:p>
              <a:p>
                <a:r>
                  <a:rPr lang="ko-KR" altLang="en-US" sz="1600" dirty="0"/>
                  <a:t>행동 </a:t>
                </a:r>
                <a:r>
                  <a:rPr lang="en-US" altLang="ko-KR" sz="1600" dirty="0"/>
                  <a:t>Left, Right</a:t>
                </a:r>
                <a:r>
                  <a:rPr lang="ko-KR" altLang="en-US" sz="1600" dirty="0"/>
                  <a:t>는 각각 에이전트가 왼쪽으로 이동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오른쪽으로 이동하는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가지 경우의 수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μ</a:t>
                </a:r>
                <a:r>
                  <a:rPr lang="en-US" altLang="ko-KR" sz="1000" dirty="0"/>
                  <a:t>1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은 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 오른쪽으로 이동</a:t>
                </a:r>
                <a:r>
                  <a:rPr lang="en-US" altLang="ko-KR" sz="1600" dirty="0"/>
                  <a:t>, L2</a:t>
                </a:r>
                <a:r>
                  <a:rPr lang="ko-KR" altLang="en-US" sz="1600" dirty="0"/>
                  <a:t>에서도 오른쪽으로 이동</a:t>
                </a:r>
                <a:endParaRPr lang="en-US" altLang="ko-KR" sz="1600" dirty="0"/>
              </a:p>
              <a:p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 정책에 따라 오른쪽으로 이동 </a:t>
                </a:r>
                <a:r>
                  <a:rPr lang="en-US" altLang="ko-KR" sz="1600" dirty="0"/>
                  <a:t>(+1) </a:t>
                </a:r>
                <a:r>
                  <a:rPr lang="ko-KR" altLang="en-US" sz="1600" dirty="0"/>
                  <a:t>하다가 벽에 부딪히면 </a:t>
                </a:r>
                <a:r>
                  <a:rPr lang="en-US" altLang="ko-KR" sz="1600" dirty="0"/>
                  <a:t>(-1)</a:t>
                </a:r>
                <a:r>
                  <a:rPr lang="ko-KR" altLang="en-US" sz="1600" dirty="0"/>
                  <a:t>의 보상을 얻음</a:t>
                </a:r>
                <a:endParaRPr lang="en-US" altLang="ko-KR" sz="1600" dirty="0"/>
              </a:p>
              <a:p>
                <a:r>
                  <a:rPr lang="ko-KR" altLang="en-US" sz="1600" dirty="0"/>
                  <a:t>할인율 </a:t>
                </a:r>
                <a:r>
                  <a:rPr lang="el-GR" altLang="ko-KR" sz="1600" dirty="0"/>
                  <a:t>γ</a:t>
                </a:r>
                <a:r>
                  <a:rPr lang="en-US" altLang="ko-KR" sz="1600" dirty="0"/>
                  <a:t> = 0.9</a:t>
                </a:r>
                <a:r>
                  <a:rPr lang="ko-KR" altLang="en-US" sz="1600" dirty="0"/>
                  <a:t>로 가정하면 상태 가치 함수를 </a:t>
                </a:r>
                <a:r>
                  <a:rPr lang="ko-KR" altLang="en-US" sz="1600" dirty="0" err="1"/>
                  <a:t>무한등비급수</a:t>
                </a:r>
                <a:r>
                  <a:rPr lang="ko-KR" altLang="en-US" sz="1600" dirty="0"/>
                  <a:t> 합의 공식으로 표현 가능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1</a:t>
                </a:r>
                <a:r>
                  <a:rPr lang="en-US" altLang="ko-KR" sz="1600" dirty="0"/>
                  <a:t>(S=L1) = 1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(-1) + …</a:t>
                </a:r>
              </a:p>
              <a:p>
                <a:r>
                  <a:rPr lang="en-US" altLang="ko-KR" sz="1600" dirty="0"/>
                  <a:t>	= 1 –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…)</a:t>
                </a:r>
              </a:p>
              <a:p>
                <a:r>
                  <a:rPr lang="en-US" altLang="ko-KR" sz="1600" dirty="0"/>
                  <a:t>	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-8 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  <a:p>
                <a:endParaRPr lang="en-US" altLang="ko-KR" sz="1600" dirty="0"/>
              </a:p>
              <a:p>
                <a:endParaRPr lang="en-US" altLang="ko-K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1F597-AC4D-B67E-DB28-C8E52A939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80" y="2027978"/>
                <a:ext cx="8826631" cy="3562770"/>
              </a:xfrm>
              <a:prstGeom prst="rect">
                <a:avLst/>
              </a:prstGeom>
              <a:blipFill>
                <a:blip r:embed="rId5"/>
                <a:stretch>
                  <a:fillRect l="-414" t="-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0660370-3237-08BA-D559-3AE3E29C6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369" y="5130029"/>
            <a:ext cx="2479250" cy="1643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F3C43E-DE02-3892-5924-57F63F43C4D5}"/>
              </a:ext>
            </a:extLst>
          </p:cNvPr>
          <p:cNvSpPr txBox="1"/>
          <p:nvPr/>
        </p:nvSpPr>
        <p:spPr>
          <a:xfrm>
            <a:off x="5992305" y="5503896"/>
            <a:ext cx="351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코드로 근사한 결과 </a:t>
            </a:r>
            <a:r>
              <a:rPr lang="ko-KR" altLang="en-US" sz="1600" dirty="0" err="1"/>
              <a:t>이론값과</a:t>
            </a:r>
            <a:r>
              <a:rPr lang="ko-KR" altLang="en-US" sz="1600" dirty="0"/>
              <a:t> 거의 유사하게 </a:t>
            </a:r>
            <a:r>
              <a:rPr lang="en-US" altLang="ko-KR" sz="1600" dirty="0"/>
              <a:t>-8</a:t>
            </a:r>
            <a:r>
              <a:rPr lang="ko-KR" altLang="en-US" sz="1600" dirty="0"/>
              <a:t>의 값 출력</a:t>
            </a:r>
          </a:p>
        </p:txBody>
      </p:sp>
    </p:spTree>
    <p:extLst>
      <p:ext uri="{BB962C8B-B14F-4D97-AF65-F5344CB8AC3E}">
        <p14:creationId xmlns:p14="http://schemas.microsoft.com/office/powerpoint/2010/main" val="359328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F08-427C-8D0A-E5ED-4AFDFFF9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F8FB47A-97F2-4BAF-3AC3-F99E9FEED30B}"/>
              </a:ext>
            </a:extLst>
          </p:cNvPr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82E0A2D-89ED-0533-F23D-F324D368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 </a:t>
            </a:r>
            <a:r>
              <a:rPr lang="ko-KR" altLang="en-US" sz="3300" b="1" dirty="0"/>
              <a:t>예제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33A7A-1382-56F0-D486-E7D60292C03B}"/>
                  </a:ext>
                </a:extLst>
              </p:cNvPr>
              <p:cNvSpPr txBox="1"/>
              <p:nvPr/>
            </p:nvSpPr>
            <p:spPr>
              <a:xfrm>
                <a:off x="565608" y="1193843"/>
                <a:ext cx="11626392" cy="4816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L2</a:t>
                </a:r>
                <a:r>
                  <a:rPr lang="ko-KR" altLang="en-US" sz="1600" dirty="0"/>
                  <a:t>에서의 가치 함수는 오른쪽 벽에 계속 부딪히게 되므로 항상 </a:t>
                </a:r>
                <a:r>
                  <a:rPr lang="en-US" altLang="ko-KR" sz="1600" dirty="0"/>
                  <a:t>(-1)</a:t>
                </a:r>
                <a:r>
                  <a:rPr lang="ko-KR" altLang="en-US" sz="1600" dirty="0"/>
                  <a:t>의 보상만을 얻게 된다는 점에서 다음과 같이 계산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1</a:t>
                </a:r>
                <a:r>
                  <a:rPr lang="en-US" altLang="ko-KR" sz="1600" dirty="0"/>
                  <a:t>(S=L2) = -1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(-1) + …</a:t>
                </a:r>
              </a:p>
              <a:p>
                <a:r>
                  <a:rPr lang="en-US" altLang="ko-KR" sz="1600" dirty="0"/>
                  <a:t>	= -1 –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…)</a:t>
                </a:r>
              </a:p>
              <a:p>
                <a:r>
                  <a:rPr lang="en-US" altLang="ko-KR" sz="1600" dirty="0"/>
                  <a:t>	= -1 -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-10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  <a:p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μ</a:t>
                </a:r>
                <a:r>
                  <a:rPr lang="en-US" altLang="ko-KR" sz="1000" dirty="0"/>
                  <a:t>2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은 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 오른쪽으로 이동</a:t>
                </a:r>
                <a:r>
                  <a:rPr lang="en-US" altLang="ko-KR" sz="1600" dirty="0"/>
                  <a:t>, L2</a:t>
                </a:r>
                <a:r>
                  <a:rPr lang="ko-KR" altLang="en-US" sz="1600" dirty="0"/>
                  <a:t>에서는 왼쪽으로 이동</a:t>
                </a:r>
                <a:endParaRPr lang="en-US" altLang="ko-KR" sz="1600" dirty="0"/>
              </a:p>
              <a:p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 정책에 따라 </a:t>
                </a:r>
                <a:r>
                  <a:rPr lang="en-US" altLang="ko-KR" sz="1600" dirty="0"/>
                  <a:t>L1-&gt;L2</a:t>
                </a:r>
                <a:r>
                  <a:rPr lang="ko-KR" altLang="en-US" sz="1600" dirty="0"/>
                  <a:t> 로 이동 </a:t>
                </a:r>
                <a:r>
                  <a:rPr lang="en-US" altLang="ko-KR" sz="1600" dirty="0"/>
                  <a:t>(+1) </a:t>
                </a:r>
                <a:r>
                  <a:rPr lang="ko-KR" altLang="en-US" sz="1600" dirty="0"/>
                  <a:t>하다가 </a:t>
                </a:r>
                <a:r>
                  <a:rPr lang="en-US" altLang="ko-KR" sz="1600" dirty="0"/>
                  <a:t>L2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-&gt;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 로 이동하면 빈칸 </a:t>
                </a:r>
                <a:r>
                  <a:rPr lang="en-US" altLang="ko-KR" sz="1600" dirty="0"/>
                  <a:t>(0) </a:t>
                </a:r>
                <a:r>
                  <a:rPr lang="ko-KR" altLang="en-US" sz="1600" dirty="0"/>
                  <a:t>에 위치</a:t>
                </a:r>
                <a:endParaRPr lang="en-US" altLang="ko-KR" sz="1600" dirty="0"/>
              </a:p>
              <a:p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타임 스텝이 홀수면 </a:t>
                </a:r>
                <a:r>
                  <a:rPr lang="en-US" altLang="ko-KR" sz="1600" dirty="0"/>
                  <a:t>0, </a:t>
                </a:r>
                <a:r>
                  <a:rPr lang="ko-KR" altLang="en-US" sz="1600" dirty="0"/>
                  <a:t>짝수면 </a:t>
                </a:r>
                <a:r>
                  <a:rPr lang="en-US" altLang="ko-KR" sz="1600" dirty="0"/>
                  <a:t>+1</a:t>
                </a:r>
                <a:r>
                  <a:rPr lang="ko-KR" altLang="en-US" sz="1600" dirty="0"/>
                  <a:t>의 보상을 받음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2</a:t>
                </a:r>
                <a:r>
                  <a:rPr lang="en-US" altLang="ko-KR" sz="1600" dirty="0"/>
                  <a:t>(S=L1) = 1 + 0.9 * (0)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dirty="0"/>
                  <a:t> * (0)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1600" dirty="0"/>
                  <a:t> * (1) </a:t>
                </a:r>
              </a:p>
              <a:p>
                <a:r>
                  <a:rPr lang="en-US" altLang="ko-KR" sz="1600" dirty="0"/>
                  <a:t>	= 1 - 0.9(1+0.9+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…)</a:t>
                </a:r>
              </a:p>
              <a:p>
                <a:r>
                  <a:rPr lang="en-US" altLang="ko-KR" sz="1600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5.263            (∵ 1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  <a:p>
                <a:endParaRPr lang="ko-KR" alt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33A7A-1382-56F0-D486-E7D60292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8" y="1193843"/>
                <a:ext cx="11626392" cy="4816703"/>
              </a:xfrm>
              <a:prstGeom prst="rect">
                <a:avLst/>
              </a:prstGeom>
              <a:blipFill>
                <a:blip r:embed="rId3"/>
                <a:stretch>
                  <a:fillRect l="-315" t="-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523A144-D2B3-1E74-6C7B-342D91D5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00" y="1527842"/>
            <a:ext cx="2250391" cy="1479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38A6D4-87DD-52D7-CB46-AB531A2AA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689" y="4073056"/>
            <a:ext cx="2484055" cy="1650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F50094-CF3E-FC7D-814B-7D002FD52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084" y="2052320"/>
            <a:ext cx="3009916" cy="42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7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F08-427C-8D0A-E5ED-4AFDFFF9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F8FB47A-97F2-4BAF-3AC3-F99E9FEED30B}"/>
              </a:ext>
            </a:extLst>
          </p:cNvPr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</a:pPr>
            <a:endParaRPr lang="en-US" altLang="ko-KR" sz="20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82E0A2D-89ED-0533-F23D-F324D368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 </a:t>
            </a:r>
            <a:r>
              <a:rPr lang="ko-KR" altLang="en-US" sz="3300" b="1" dirty="0"/>
              <a:t>예제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B90A48-8C03-6AB3-A7D1-9E8F4E4A4EBF}"/>
                  </a:ext>
                </a:extLst>
              </p:cNvPr>
              <p:cNvSpPr txBox="1"/>
              <p:nvPr/>
            </p:nvSpPr>
            <p:spPr>
              <a:xfrm>
                <a:off x="461913" y="1288111"/>
                <a:ext cx="11730087" cy="535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μ</a:t>
                </a:r>
                <a:r>
                  <a:rPr lang="en-US" altLang="ko-KR" sz="1000" dirty="0"/>
                  <a:t>2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는 상태 </a:t>
                </a:r>
                <a:r>
                  <a:rPr lang="en-US" altLang="ko-KR" sz="1600" dirty="0"/>
                  <a:t>L2</a:t>
                </a:r>
                <a:r>
                  <a:rPr lang="ko-KR" altLang="en-US" sz="1600" dirty="0"/>
                  <a:t>에서 정책에 따라 </a:t>
                </a:r>
                <a:r>
                  <a:rPr lang="en-US" altLang="ko-KR" sz="1600" dirty="0"/>
                  <a:t>L2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-&gt;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 이동하고 </a:t>
                </a:r>
                <a:r>
                  <a:rPr lang="en-US" altLang="ko-KR" sz="1600" dirty="0"/>
                  <a:t>(0) </a:t>
                </a:r>
                <a:r>
                  <a:rPr lang="ko-KR" altLang="en-US" sz="1600" dirty="0"/>
                  <a:t>다시</a:t>
                </a:r>
                <a:endParaRPr lang="en-US" altLang="ko-KR" sz="1600" dirty="0"/>
              </a:p>
              <a:p>
                <a:r>
                  <a:rPr lang="en-US" altLang="ko-KR" sz="1600" dirty="0"/>
                  <a:t>L1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-&gt;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L2</a:t>
                </a:r>
                <a:r>
                  <a:rPr lang="ko-KR" altLang="en-US" sz="1600" dirty="0"/>
                  <a:t>로 이동 </a:t>
                </a:r>
                <a:r>
                  <a:rPr lang="en-US" altLang="ko-KR" sz="1600" dirty="0"/>
                  <a:t>(+1)</a:t>
                </a:r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2</a:t>
                </a:r>
                <a:r>
                  <a:rPr lang="en-US" altLang="ko-KR" sz="1600" dirty="0"/>
                  <a:t>(S=L2) = 0 + 0.9 * (1)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(0)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dirty="0"/>
                  <a:t> * (1)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1600" dirty="0"/>
                  <a:t> * (0) </a:t>
                </a:r>
              </a:p>
              <a:p>
                <a:r>
                  <a:rPr lang="en-US" altLang="ko-KR" sz="1600" dirty="0"/>
                  <a:t>	= 0 + </a:t>
                </a:r>
                <a:r>
                  <a:rPr lang="el-GR" altLang="ko-KR" sz="1600" dirty="0"/>
                  <a:t>γ</a:t>
                </a:r>
                <a:r>
                  <a:rPr lang="en-US" altLang="ko-KR" sz="1600" dirty="0"/>
                  <a:t>V(L1)</a:t>
                </a:r>
              </a:p>
              <a:p>
                <a:r>
                  <a:rPr lang="en-US" altLang="ko-KR" sz="1600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4.737            (∵ </a:t>
                </a:r>
                <a:r>
                  <a:rPr lang="el-GR" altLang="ko-KR" sz="1600" dirty="0"/>
                  <a:t>γ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altLang="ko-KR" sz="1600" dirty="0"/>
                          <m:t>γ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정책 </a:t>
                </a:r>
                <a:r>
                  <a:rPr lang="el-GR" altLang="ko-KR" sz="1600" dirty="0"/>
                  <a:t>μ</a:t>
                </a:r>
                <a:r>
                  <a:rPr lang="en-US" altLang="ko-KR" sz="1000" dirty="0"/>
                  <a:t>3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은 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에서 왼쪽으로 이동</a:t>
                </a:r>
                <a:r>
                  <a:rPr lang="en-US" altLang="ko-KR" sz="1600" dirty="0"/>
                  <a:t>, L2</a:t>
                </a:r>
                <a:r>
                  <a:rPr lang="ko-KR" altLang="en-US" sz="1600" dirty="0"/>
                  <a:t>에서는 오른쪽으로 이동</a:t>
                </a:r>
                <a:endParaRPr lang="en-US" altLang="ko-KR" sz="1600" dirty="0"/>
              </a:p>
              <a:p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L1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L2 </a:t>
                </a:r>
                <a:r>
                  <a:rPr lang="ko-KR" altLang="en-US" sz="1600" dirty="0"/>
                  <a:t>모두 계속해서 벽에 부딪히며 </a:t>
                </a:r>
                <a:r>
                  <a:rPr lang="en-US" altLang="ko-KR" sz="1600" dirty="0"/>
                  <a:t>(-1)</a:t>
                </a:r>
                <a:r>
                  <a:rPr lang="ko-KR" altLang="en-US" sz="1600" dirty="0"/>
                  <a:t>의 보상만을 얻음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3</a:t>
                </a:r>
                <a:r>
                  <a:rPr lang="en-US" altLang="ko-KR" sz="1600" dirty="0"/>
                  <a:t>(S=L1) = -1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(-1) + …</a:t>
                </a:r>
              </a:p>
              <a:p>
                <a:r>
                  <a:rPr lang="en-US" altLang="ko-KR" sz="1600" dirty="0"/>
                  <a:t>	= -1 –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…)</a:t>
                </a:r>
              </a:p>
              <a:p>
                <a:r>
                  <a:rPr lang="en-US" altLang="ko-KR" sz="1600" dirty="0"/>
                  <a:t>	= -1 -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-10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  <a:p>
                <a:r>
                  <a:rPr lang="en-US" altLang="ko-KR" sz="1600" dirty="0"/>
                  <a:t>v</a:t>
                </a:r>
                <a:r>
                  <a:rPr lang="el-GR" altLang="ko-KR" sz="1050" dirty="0"/>
                  <a:t>μ</a:t>
                </a:r>
                <a:r>
                  <a:rPr lang="en-US" altLang="ko-KR" sz="600" dirty="0"/>
                  <a:t>3</a:t>
                </a:r>
                <a:r>
                  <a:rPr lang="en-US" altLang="ko-KR" sz="1600" dirty="0"/>
                  <a:t>(S=L2) = -1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* (-1) + …</a:t>
                </a:r>
              </a:p>
              <a:p>
                <a:r>
                  <a:rPr lang="en-US" altLang="ko-KR" sz="1600" dirty="0"/>
                  <a:t>	= -1 –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…)</a:t>
                </a:r>
              </a:p>
              <a:p>
                <a:r>
                  <a:rPr lang="en-US" altLang="ko-KR" sz="1600" dirty="0"/>
                  <a:t>	= -1 -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600" dirty="0"/>
                  <a:t> </a:t>
                </a:r>
              </a:p>
              <a:p>
                <a:r>
                  <a:rPr lang="en-US" altLang="ko-KR" sz="1600" dirty="0"/>
                  <a:t>	= -10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/>
                  <a:t> 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B90A48-8C03-6AB3-A7D1-9E8F4E4A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3" y="1288111"/>
                <a:ext cx="11730087" cy="5351914"/>
              </a:xfrm>
              <a:prstGeom prst="rect">
                <a:avLst/>
              </a:prstGeom>
              <a:blipFill>
                <a:blip r:embed="rId3"/>
                <a:stretch>
                  <a:fillRect l="-312" t="-3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3CAA375-93FC-C01E-D68A-9AB8195E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57" y="1288111"/>
            <a:ext cx="2434610" cy="2662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E16BC9-B071-5190-3F74-8A65BB0C2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412" y="4503739"/>
            <a:ext cx="2899144" cy="19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F08-427C-8D0A-E5ED-4AFDFFF9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F8FB47A-97F2-4BAF-3AC3-F99E9FEED30B}"/>
              </a:ext>
            </a:extLst>
          </p:cNvPr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82E0A2D-89ED-0533-F23D-F324D368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 </a:t>
            </a:r>
            <a:r>
              <a:rPr lang="ko-KR" altLang="en-US" sz="3300" b="1" dirty="0"/>
              <a:t>예제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ABCD5-66DC-580F-AA22-32B71B450C91}"/>
                  </a:ext>
                </a:extLst>
              </p:cNvPr>
              <p:cNvSpPr txBox="1"/>
              <p:nvPr/>
            </p:nvSpPr>
            <p:spPr>
              <a:xfrm>
                <a:off x="841342" y="1162647"/>
                <a:ext cx="11350657" cy="5130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/>
                  <a:t>정책 </a:t>
                </a:r>
                <a:r>
                  <a:rPr lang="el-GR" altLang="ko-KR" sz="1800" dirty="0"/>
                  <a:t>μ</a:t>
                </a:r>
                <a:r>
                  <a:rPr lang="en-US" altLang="ko-KR" sz="1050" dirty="0"/>
                  <a:t>4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은 상태 </a:t>
                </a:r>
                <a:r>
                  <a:rPr lang="en-US" altLang="ko-KR" sz="1800" dirty="0"/>
                  <a:t>L1</a:t>
                </a:r>
                <a:r>
                  <a:rPr lang="ko-KR" altLang="en-US" sz="1800" dirty="0"/>
                  <a:t>과 </a:t>
                </a:r>
                <a:r>
                  <a:rPr lang="en-US" altLang="ko-KR" sz="1800" dirty="0"/>
                  <a:t>L2 </a:t>
                </a:r>
                <a:r>
                  <a:rPr lang="ko-KR" altLang="en-US" sz="1800" dirty="0"/>
                  <a:t>모두 왼쪽으로 이동</a:t>
                </a:r>
                <a:endParaRPr lang="en-US" altLang="ko-KR" sz="1800" dirty="0"/>
              </a:p>
              <a:p>
                <a:r>
                  <a:rPr lang="ko-KR" altLang="en-US" sz="1800" dirty="0"/>
                  <a:t>상태 </a:t>
                </a:r>
                <a:r>
                  <a:rPr lang="en-US" altLang="ko-KR" sz="1800" dirty="0"/>
                  <a:t>L1</a:t>
                </a:r>
                <a:r>
                  <a:rPr lang="ko-KR" altLang="en-US" sz="1800" dirty="0"/>
                  <a:t>은 계속해서 벽에 부딪히며 보상 </a:t>
                </a:r>
                <a:r>
                  <a:rPr lang="en-US" altLang="ko-KR" sz="1800" dirty="0"/>
                  <a:t>(-1)</a:t>
                </a:r>
                <a:r>
                  <a:rPr lang="ko-KR" altLang="en-US" sz="1800" dirty="0"/>
                  <a:t>을 </a:t>
                </a:r>
                <a:r>
                  <a:rPr lang="ko-KR" altLang="en-US" dirty="0"/>
                  <a:t>받고</a:t>
                </a:r>
                <a:r>
                  <a:rPr lang="en-US" altLang="ko-KR" dirty="0"/>
                  <a:t>, L2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L2 -&gt; L1 </a:t>
                </a:r>
                <a:r>
                  <a:rPr lang="ko-KR" altLang="en-US" dirty="0"/>
                  <a:t>이동 시에만 보상</a:t>
                </a:r>
                <a:r>
                  <a:rPr lang="en-US" altLang="ko-KR" dirty="0"/>
                  <a:t>(0)</a:t>
                </a:r>
                <a:r>
                  <a:rPr lang="ko-KR" altLang="en-US" dirty="0"/>
                  <a:t>을 받고 계속해서 </a:t>
                </a:r>
                <a:r>
                  <a:rPr lang="en-US" altLang="ko-KR" dirty="0"/>
                  <a:t>(-1)</a:t>
                </a:r>
              </a:p>
              <a:p>
                <a:endParaRPr lang="en-US" altLang="ko-KR" sz="1800" dirty="0"/>
              </a:p>
              <a:p>
                <a:r>
                  <a:rPr lang="en-US" altLang="ko-KR" sz="1800" dirty="0"/>
                  <a:t>v</a:t>
                </a:r>
                <a:r>
                  <a:rPr lang="el-GR" altLang="ko-KR" sz="1100" dirty="0"/>
                  <a:t>μ</a:t>
                </a:r>
                <a:r>
                  <a:rPr lang="en-US" altLang="ko-KR" sz="700" dirty="0"/>
                  <a:t>4</a:t>
                </a:r>
                <a:r>
                  <a:rPr lang="en-US" altLang="ko-KR" sz="1800" dirty="0"/>
                  <a:t>(S=L1) = -1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* (-1) + …</a:t>
                </a:r>
              </a:p>
              <a:p>
                <a:r>
                  <a:rPr lang="en-US" altLang="ko-KR" sz="1800" dirty="0"/>
                  <a:t>	= -1 –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+ …)</a:t>
                </a:r>
              </a:p>
              <a:p>
                <a:r>
                  <a:rPr lang="en-US" altLang="ko-KR" sz="1800" dirty="0"/>
                  <a:t>	= -1 -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800" dirty="0"/>
                  <a:t> </a:t>
                </a:r>
              </a:p>
              <a:p>
                <a:r>
                  <a:rPr lang="en-US" altLang="ko-KR" sz="1800" dirty="0"/>
                  <a:t>	= -10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800" dirty="0"/>
                  <a:t> )</a:t>
                </a:r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dirty="0"/>
              </a:p>
              <a:p>
                <a:endParaRPr lang="en-US" altLang="ko-KR" sz="1800" dirty="0"/>
              </a:p>
              <a:p>
                <a:r>
                  <a:rPr lang="en-US" altLang="ko-KR" sz="1800" dirty="0"/>
                  <a:t>v</a:t>
                </a:r>
                <a:r>
                  <a:rPr lang="el-GR" altLang="ko-KR" sz="1100" dirty="0"/>
                  <a:t>μ</a:t>
                </a:r>
                <a:r>
                  <a:rPr lang="en-US" altLang="ko-KR" sz="700" dirty="0"/>
                  <a:t>4</a:t>
                </a:r>
                <a:r>
                  <a:rPr lang="en-US" altLang="ko-KR" sz="1800" dirty="0"/>
                  <a:t>(S=L2) = </a:t>
                </a:r>
                <a:r>
                  <a:rPr lang="en-US" altLang="ko-KR" dirty="0"/>
                  <a:t>0</a:t>
                </a:r>
                <a:r>
                  <a:rPr lang="en-US" altLang="ko-KR" sz="1800" dirty="0"/>
                  <a:t> + 0.9 * (-1)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* (-1) + …</a:t>
                </a:r>
              </a:p>
              <a:p>
                <a:r>
                  <a:rPr lang="en-US" altLang="ko-KR" sz="1800" dirty="0"/>
                  <a:t>	= 0.9(1+0.9+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+ …)</a:t>
                </a:r>
              </a:p>
              <a:p>
                <a:r>
                  <a:rPr lang="en-US" altLang="ko-KR" sz="1800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0.9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(1−0.9)</m:t>
                        </m:r>
                      </m:den>
                    </m:f>
                  </m:oMath>
                </a14:m>
                <a:r>
                  <a:rPr lang="en-US" altLang="ko-KR" sz="1800" dirty="0"/>
                  <a:t> </a:t>
                </a:r>
              </a:p>
              <a:p>
                <a:r>
                  <a:rPr lang="en-US" altLang="ko-KR" sz="1800" dirty="0"/>
                  <a:t>	= -</a:t>
                </a:r>
                <a:r>
                  <a:rPr lang="en-US" altLang="ko-KR" dirty="0"/>
                  <a:t>9</a:t>
                </a:r>
                <a:r>
                  <a:rPr lang="en-US" altLang="ko-KR" sz="1800" dirty="0"/>
                  <a:t>             (∵ 1 + 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/>
                  <a:t> + …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800" dirty="0"/>
                  <a:t> )</a:t>
                </a:r>
              </a:p>
              <a:p>
                <a:endParaRPr lang="en-US" altLang="ko-KR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ABCD5-66DC-580F-AA22-32B71B45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42" y="1162647"/>
                <a:ext cx="11350657" cy="5130764"/>
              </a:xfrm>
              <a:prstGeom prst="rect">
                <a:avLst/>
              </a:prstGeom>
              <a:blipFill>
                <a:blip r:embed="rId3"/>
                <a:stretch>
                  <a:fillRect l="-430" t="-713" r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48A6379-9811-7821-77F5-E1C9518B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88" y="1929404"/>
            <a:ext cx="2552380" cy="1677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B48433-4144-D8C8-1696-D3A1B9908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289" y="4248232"/>
            <a:ext cx="2593379" cy="16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2380BC-7A59-414B-AD2D-8471CD20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963" y="1203649"/>
            <a:ext cx="7882813" cy="503853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</a:rPr>
              <a:t>마르코프</a:t>
            </a:r>
            <a:r>
              <a:rPr lang="ko-KR" altLang="en-US" b="1" dirty="0">
                <a:solidFill>
                  <a:schemeClr val="tx1"/>
                </a:solidFill>
              </a:rPr>
              <a:t> 결정 과정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환경과 에이전트를 수식으로 표현하기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MDP</a:t>
            </a:r>
            <a:r>
              <a:rPr lang="ko-KR" altLang="en-US" b="1" dirty="0">
                <a:solidFill>
                  <a:schemeClr val="tx1"/>
                </a:solidFill>
              </a:rPr>
              <a:t>의 목표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MDP </a:t>
            </a:r>
            <a:r>
              <a:rPr lang="ko-KR" altLang="en-US" b="1" dirty="0">
                <a:solidFill>
                  <a:schemeClr val="tx1"/>
                </a:solidFill>
              </a:rPr>
              <a:t>예제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MDP </a:t>
            </a:r>
            <a:r>
              <a:rPr lang="ko-KR" altLang="en-US" b="1" dirty="0">
                <a:solidFill>
                  <a:schemeClr val="tx1"/>
                </a:solidFill>
              </a:rPr>
              <a:t>정리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en-US" altLang="ko-KR" sz="3300" b="1" dirty="0"/>
              <a:t>MDP </a:t>
            </a:r>
            <a:r>
              <a:rPr lang="ko-KR" altLang="en-US" sz="3300" b="1" dirty="0"/>
              <a:t>예제 정리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055E4-6FA3-CC8C-40C0-A24902B7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5" y="3310735"/>
            <a:ext cx="3909126" cy="3038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CEC41-64A5-01AB-3302-D02A5E75EAB0}"/>
              </a:ext>
            </a:extLst>
          </p:cNvPr>
          <p:cNvSpPr txBox="1"/>
          <p:nvPr/>
        </p:nvSpPr>
        <p:spPr>
          <a:xfrm>
            <a:off x="4928640" y="3830991"/>
            <a:ext cx="68227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지금까지의 결과를 종합하여 각 정책의 상태 가치 함수 그래프를 시각화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정책 </a:t>
            </a:r>
            <a:r>
              <a:rPr lang="el-GR" altLang="ko-KR" sz="1600" dirty="0"/>
              <a:t>μ</a:t>
            </a:r>
            <a:r>
              <a:rPr lang="en-US" altLang="ko-KR" sz="1000" dirty="0"/>
              <a:t>2</a:t>
            </a:r>
            <a:r>
              <a:rPr lang="ko-KR" altLang="en-US" sz="1600" dirty="0"/>
              <a:t>가 모든 상태에서 다른 정책들보다 상태 가치 함수의 값이 큼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/>
              <a:t>정책 </a:t>
            </a:r>
            <a:r>
              <a:rPr lang="el-GR" altLang="ko-KR" sz="1600" dirty="0"/>
              <a:t>μ</a:t>
            </a:r>
            <a:r>
              <a:rPr lang="en-US" altLang="ko-KR" sz="1000" dirty="0"/>
              <a:t>2</a:t>
            </a:r>
            <a:r>
              <a:rPr lang="ko-KR" altLang="en-US" sz="1600" dirty="0"/>
              <a:t>가 최적의 정책 </a:t>
            </a:r>
            <a:r>
              <a:rPr lang="en-US" altLang="ko-KR" sz="1600" dirty="0"/>
              <a:t>(MDP</a:t>
            </a:r>
            <a:r>
              <a:rPr lang="ko-KR" altLang="en-US" sz="1600" dirty="0"/>
              <a:t>의 목표 달성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그러나</a:t>
            </a:r>
            <a:r>
              <a:rPr lang="en-US" altLang="ko-KR" sz="1600" dirty="0"/>
              <a:t>, </a:t>
            </a:r>
            <a:r>
              <a:rPr lang="ko-KR" altLang="en-US" sz="1600" dirty="0"/>
              <a:t>지금과 같은 문제는 환경과 에이전트의 행동 모두 결정적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확률적 정책에 대한 최적의 정책을 찾기 위해 </a:t>
            </a:r>
            <a:r>
              <a:rPr lang="ko-KR" altLang="en-US" sz="1600" dirty="0" err="1">
                <a:sym typeface="Wingdings" panose="05000000000000000000" pitchFamily="2" charset="2"/>
              </a:rPr>
              <a:t>벨만</a:t>
            </a:r>
            <a:r>
              <a:rPr lang="ko-KR" altLang="en-US" sz="1600" dirty="0">
                <a:sym typeface="Wingdings" panose="05000000000000000000" pitchFamily="2" charset="2"/>
              </a:rPr>
              <a:t> 방정식 도입</a:t>
            </a:r>
            <a:endParaRPr lang="en-US" altLang="ko-KR" sz="16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B9ADB2-FD03-AB81-DAF3-9C857C004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19307"/>
              </p:ext>
            </p:extLst>
          </p:nvPr>
        </p:nvGraphicFramePr>
        <p:xfrm>
          <a:off x="840405" y="1278306"/>
          <a:ext cx="109110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751">
                  <a:extLst>
                    <a:ext uri="{9D8B030D-6E8A-4147-A177-3AD203B41FA5}">
                      <a16:colId xmlns:a16="http://schemas.microsoft.com/office/drawing/2014/main" val="4220421398"/>
                    </a:ext>
                  </a:extLst>
                </a:gridCol>
                <a:gridCol w="2727751">
                  <a:extLst>
                    <a:ext uri="{9D8B030D-6E8A-4147-A177-3AD203B41FA5}">
                      <a16:colId xmlns:a16="http://schemas.microsoft.com/office/drawing/2014/main" val="1644521332"/>
                    </a:ext>
                  </a:extLst>
                </a:gridCol>
                <a:gridCol w="2727751">
                  <a:extLst>
                    <a:ext uri="{9D8B030D-6E8A-4147-A177-3AD203B41FA5}">
                      <a16:colId xmlns:a16="http://schemas.microsoft.com/office/drawing/2014/main" val="54386208"/>
                    </a:ext>
                  </a:extLst>
                </a:gridCol>
                <a:gridCol w="2727751">
                  <a:extLst>
                    <a:ext uri="{9D8B030D-6E8A-4147-A177-3AD203B41FA5}">
                      <a16:colId xmlns:a16="http://schemas.microsoft.com/office/drawing/2014/main" val="4222845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v(L1)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V(L2)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9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sz="1800" dirty="0"/>
                        <a:t>μ</a:t>
                      </a:r>
                      <a:r>
                        <a:rPr lang="en-US" altLang="ko-KR" sz="1050" dirty="0"/>
                        <a:t>1</a:t>
                      </a:r>
                      <a:r>
                        <a:rPr lang="en-US" altLang="ko-KR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사과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벽 충돌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sz="1800" dirty="0"/>
                        <a:t>μ</a:t>
                      </a:r>
                      <a:r>
                        <a:rPr lang="en-US" altLang="ko-KR" sz="1050" dirty="0"/>
                        <a:t>2</a:t>
                      </a:r>
                      <a:r>
                        <a:rPr lang="en-US" altLang="ko-KR" sz="1800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5.263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4.737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사과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복귀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0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sz="1800" dirty="0"/>
                        <a:t>μ</a:t>
                      </a:r>
                      <a:r>
                        <a:rPr lang="en-US" altLang="ko-KR" sz="1050" dirty="0"/>
                        <a:t>3</a:t>
                      </a:r>
                      <a:r>
                        <a:rPr lang="en-US" altLang="ko-KR" sz="1800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계속 벽과 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sz="1800" dirty="0"/>
                        <a:t>μ</a:t>
                      </a:r>
                      <a:r>
                        <a:rPr lang="en-US" altLang="ko-KR" sz="1050" dirty="0"/>
                        <a:t>4</a:t>
                      </a:r>
                      <a:r>
                        <a:rPr lang="en-US" altLang="ko-KR" sz="1800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L2 -&gt; L1 </a:t>
                      </a:r>
                      <a:r>
                        <a:rPr lang="ko-KR" altLang="en-US" dirty="0"/>
                        <a:t>제외 벽과 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50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12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F08-427C-8D0A-E5ED-4AFDFFF9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F8FB47A-97F2-4BAF-3AC3-F99E9FEED30B}"/>
              </a:ext>
            </a:extLst>
          </p:cNvPr>
          <p:cNvSpPr txBox="1">
            <a:spLocks/>
          </p:cNvSpPr>
          <p:nvPr/>
        </p:nvSpPr>
        <p:spPr>
          <a:xfrm>
            <a:off x="939579" y="1288111"/>
            <a:ext cx="10312842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41EAF-0EFB-9C78-CE1B-51DB9D4F2D28}"/>
              </a:ext>
            </a:extLst>
          </p:cNvPr>
          <p:cNvSpPr txBox="1"/>
          <p:nvPr/>
        </p:nvSpPr>
        <p:spPr>
          <a:xfrm>
            <a:off x="3119717" y="3034111"/>
            <a:ext cx="595256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dirty="0"/>
              <a:t>감사합니다</a:t>
            </a:r>
            <a:r>
              <a:rPr lang="en-US" altLang="ko-KR" sz="6500" dirty="0"/>
              <a:t>.</a:t>
            </a:r>
            <a:endParaRPr lang="ko-KR" altLang="en-US" sz="6500" dirty="0"/>
          </a:p>
        </p:txBody>
      </p:sp>
    </p:spTree>
    <p:extLst>
      <p:ext uri="{BB962C8B-B14F-4D97-AF65-F5344CB8AC3E}">
        <p14:creationId xmlns:p14="http://schemas.microsoft.com/office/powerpoint/2010/main" val="342346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/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600" dirty="0" err="1"/>
              <a:t>밴디트</a:t>
            </a:r>
            <a:r>
              <a:rPr lang="ko-KR" altLang="en-US" sz="1600" dirty="0"/>
              <a:t> 문제의 정상 문제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 err="1"/>
              <a:t>밴디트</a:t>
            </a:r>
            <a:r>
              <a:rPr lang="ko-KR" altLang="en-US" sz="1600" dirty="0"/>
              <a:t> 문제의 핵심은 승률이 정해져 있는 슬롯머신 여러 개를 반복해 플레이하면서 그 중 가장 좋은 슬롯머신을 찾는 것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에이전트가 슬롯머신을 당기면 그 즉시 바로 보상이 주어지고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 보상이 다음 번 발생하는 행동에 영향을 주진 않음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/>
              <a:t>밴디트</a:t>
            </a:r>
            <a:r>
              <a:rPr lang="ko-KR" altLang="en-US" sz="1600" dirty="0"/>
              <a:t> 문제의 비정상 문제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슬롯머신의 승률이 시간에 따라 바뀔 수 있다는 가정을 설정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 지날수록 에이전트가 슬롯머신을 당기면 얻어지는 보상이 달라지기 때문에 최적의 보상을 얻을만한 행동을 </a:t>
            </a:r>
            <a:br>
              <a:rPr lang="en-US" altLang="ko-KR" sz="1600" dirty="0"/>
            </a:br>
            <a:r>
              <a:rPr lang="ko-KR" altLang="en-US" sz="1600" dirty="0" err="1"/>
              <a:t>찾아나가야</a:t>
            </a:r>
            <a:r>
              <a:rPr lang="ko-KR" altLang="en-US" sz="1600" dirty="0"/>
              <a:t> 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이와는 다르게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마르코프</a:t>
            </a:r>
            <a:r>
              <a:rPr lang="ko-KR" altLang="en-US" sz="1600" dirty="0"/>
              <a:t> 결정 과정 </a:t>
            </a:r>
            <a:r>
              <a:rPr lang="en-US" altLang="ko-KR" sz="1200" dirty="0"/>
              <a:t>(Markov Decision Process, MDP) </a:t>
            </a:r>
            <a:r>
              <a:rPr lang="ko-KR" altLang="en-US" sz="1600" dirty="0"/>
              <a:t>은 에이전트가 </a:t>
            </a:r>
            <a:r>
              <a:rPr lang="ko-KR" altLang="en-US" sz="1600" b="1" dirty="0"/>
              <a:t>어떤 행동을 </a:t>
            </a:r>
            <a:r>
              <a:rPr lang="ko-KR" altLang="en-US" sz="1600" b="1" dirty="0" err="1"/>
              <a:t>취하느냐에</a:t>
            </a:r>
            <a:r>
              <a:rPr lang="ko-KR" altLang="en-US" sz="1600" b="1" dirty="0"/>
              <a:t> 따라 그 다음 상황이 </a:t>
            </a:r>
            <a:br>
              <a:rPr lang="en-US" altLang="ko-KR" sz="1600" b="1" dirty="0"/>
            </a:br>
            <a:r>
              <a:rPr lang="ko-KR" altLang="en-US" sz="1600" b="1" dirty="0"/>
              <a:t>변하는 문제를 다룸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 err="1"/>
              <a:t>마르코프</a:t>
            </a:r>
            <a:r>
              <a:rPr lang="ko-KR" altLang="en-US" sz="3300" b="1" dirty="0"/>
              <a:t> 결정 과정</a:t>
            </a:r>
          </a:p>
        </p:txBody>
      </p:sp>
    </p:spTree>
    <p:extLst>
      <p:ext uri="{BB962C8B-B14F-4D97-AF65-F5344CB8AC3E}">
        <p14:creationId xmlns:p14="http://schemas.microsoft.com/office/powerpoint/2010/main" val="294025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C902-2ACA-0974-1ED6-0A1BCAA9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FB19873-DE54-059A-4538-A30E0104E9B6}"/>
              </a:ext>
            </a:extLst>
          </p:cNvPr>
          <p:cNvSpPr txBox="1">
            <a:spLocks/>
          </p:cNvSpPr>
          <p:nvPr/>
        </p:nvSpPr>
        <p:spPr>
          <a:xfrm>
            <a:off x="206189" y="1168839"/>
            <a:ext cx="11985811" cy="5569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MDP</a:t>
            </a:r>
            <a:r>
              <a:rPr lang="ko-KR" altLang="en-US" sz="1600" dirty="0">
                <a:solidFill>
                  <a:schemeClr val="tx1"/>
                </a:solidFill>
              </a:rPr>
              <a:t>에서 결정 과정은 에이전트가 환경과 상호작용하면서 그 행동을 결정하는 과정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ex) </a:t>
            </a:r>
            <a:r>
              <a:rPr lang="ko-KR" altLang="en-US" sz="1600" dirty="0"/>
              <a:t>그리드 월드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                                                </a:t>
            </a:r>
            <a:r>
              <a:rPr lang="ko-KR" altLang="en-US" sz="1600" dirty="0">
                <a:solidFill>
                  <a:schemeClr val="tx1"/>
                </a:solidFill>
              </a:rPr>
              <a:t>세상이 격자 </a:t>
            </a:r>
            <a:r>
              <a:rPr lang="en-US" altLang="ko-KR" sz="1600" dirty="0">
                <a:solidFill>
                  <a:schemeClr val="tx1"/>
                </a:solidFill>
              </a:rPr>
              <a:t>(grid) 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</a:rPr>
              <a:t>구분되어있고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 안에 로봇이 좌우 방향으로 이동할 수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	  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로봇은 에이전트이고 그 주변은 환경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	   </a:t>
            </a:r>
            <a:r>
              <a:rPr lang="ko-KR" altLang="en-US" sz="1600" dirty="0"/>
              <a:t>사과와 폭탄은 로봇에게 주어지는 보상 </a:t>
            </a:r>
            <a:r>
              <a:rPr lang="en-US" altLang="ko-KR" sz="1200" dirty="0"/>
              <a:t>(</a:t>
            </a:r>
            <a:r>
              <a:rPr lang="ko-KR" altLang="en-US" sz="1200" dirty="0"/>
              <a:t>사과 </a:t>
            </a:r>
            <a:r>
              <a:rPr lang="en-US" altLang="ko-KR" sz="1200" dirty="0"/>
              <a:t>: +1 , </a:t>
            </a:r>
            <a:r>
              <a:rPr lang="ko-KR" altLang="en-US" sz="1200" dirty="0"/>
              <a:t>폭탄 </a:t>
            </a:r>
            <a:r>
              <a:rPr lang="en-US" altLang="ko-KR" sz="1200" dirty="0"/>
              <a:t>: -2, </a:t>
            </a:r>
            <a:r>
              <a:rPr lang="ko-KR" altLang="en-US" sz="1200" dirty="0"/>
              <a:t>빈칸 </a:t>
            </a:r>
            <a:r>
              <a:rPr lang="en-US" altLang="ko-KR" sz="1200" dirty="0"/>
              <a:t>: 0)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				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     </a:t>
            </a:r>
            <a:r>
              <a:rPr lang="ko-KR" altLang="en-US" sz="1600" dirty="0"/>
              <a:t>    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ko-KR" altLang="en-US" sz="1600" dirty="0">
                <a:solidFill>
                  <a:schemeClr val="tx1"/>
                </a:solidFill>
              </a:rPr>
              <a:t>에이전트는 어느 방향이건 자유롭게 이동 가능하며 그에 따른 보상은 달라짐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ko-KR" altLang="en-US" sz="1600" dirty="0">
                <a:solidFill>
                  <a:schemeClr val="tx1"/>
                </a:solidFill>
              </a:rPr>
              <a:t>이러한 상황들을 강화학습에서는 상태</a:t>
            </a:r>
            <a:r>
              <a:rPr lang="en-US" altLang="ko-KR" sz="1600" dirty="0">
                <a:solidFill>
                  <a:schemeClr val="tx1"/>
                </a:solidFill>
              </a:rPr>
              <a:t>(state) </a:t>
            </a:r>
            <a:r>
              <a:rPr lang="ko-KR" altLang="en-US" sz="1600" dirty="0">
                <a:solidFill>
                  <a:schemeClr val="tx1"/>
                </a:solidFill>
              </a:rPr>
              <a:t>라고 정의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		</a:t>
            </a:r>
            <a:r>
              <a:rPr lang="ko-KR" altLang="en-US" sz="1600" dirty="0"/>
              <a:t>현재 상황에서 에이전트가 가장 큰 </a:t>
            </a:r>
            <a:r>
              <a:rPr lang="ko-KR" altLang="en-US" sz="1600" dirty="0" err="1"/>
              <a:t>보상값을</a:t>
            </a:r>
            <a:r>
              <a:rPr lang="ko-KR" altLang="en-US" sz="1600" dirty="0"/>
              <a:t> 얻으려면 왼쪽으로 두 칸 이동</a:t>
            </a:r>
            <a:br>
              <a:rPr lang="en-US" altLang="ko-KR" sz="1600" dirty="0"/>
            </a:br>
            <a:r>
              <a:rPr lang="en-US" altLang="ko-KR" sz="1600" dirty="0"/>
              <a:t>					</a:t>
            </a:r>
            <a:r>
              <a:rPr lang="ko-KR" altLang="en-US" sz="1600" dirty="0"/>
              <a:t>해야 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특정 시간에 에이전트가 행동을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따라 상태가 바뀌게 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en-US" altLang="ko-KR" sz="1600" dirty="0"/>
              <a:t>    </a:t>
            </a:r>
            <a:r>
              <a:rPr lang="ko-KR" altLang="en-US" sz="1600" dirty="0"/>
              <a:t>이 때의 시간 단위를 타임 스텝 </a:t>
            </a:r>
            <a:r>
              <a:rPr lang="en-US" altLang="ko-KR" sz="1600" dirty="0"/>
              <a:t>(time step) </a:t>
            </a:r>
            <a:r>
              <a:rPr lang="ko-KR" altLang="en-US" sz="1600" dirty="0"/>
              <a:t>으로 정의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8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8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AFA4049-ED7F-69F5-8AE6-AFB357B9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 err="1"/>
              <a:t>마르코프</a:t>
            </a:r>
            <a:r>
              <a:rPr lang="ko-KR" altLang="en-US" sz="3300" b="1" dirty="0"/>
              <a:t> 결정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D99BB-90ED-0207-CD43-E407155E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1" y="2103676"/>
            <a:ext cx="3356063" cy="1325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D801D-55BD-EFD8-9560-CD7F025C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20" y="4127355"/>
            <a:ext cx="3865008" cy="272274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D73CB6A-186A-6FCB-B9D6-B920C62D2F10}"/>
              </a:ext>
            </a:extLst>
          </p:cNvPr>
          <p:cNvSpPr/>
          <p:nvPr/>
        </p:nvSpPr>
        <p:spPr>
          <a:xfrm>
            <a:off x="2205318" y="3429000"/>
            <a:ext cx="430306" cy="706251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65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8006-5CB7-41B0-E109-6B494215F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C57CC791-373A-8748-0D81-1DAA5A19067B}"/>
              </a:ext>
            </a:extLst>
          </p:cNvPr>
          <p:cNvSpPr txBox="1">
            <a:spLocks/>
          </p:cNvSpPr>
          <p:nvPr/>
        </p:nvSpPr>
        <p:spPr>
          <a:xfrm>
            <a:off x="0" y="2511360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ko-KR" altLang="en-US" sz="1600" dirty="0">
                <a:solidFill>
                  <a:schemeClr val="tx1"/>
                </a:solidFill>
              </a:rPr>
              <a:t>그리드의 왼쪽 끝에는 </a:t>
            </a:r>
            <a:r>
              <a:rPr lang="en-US" altLang="ko-KR" sz="1600" dirty="0">
                <a:solidFill>
                  <a:schemeClr val="tx1"/>
                </a:solidFill>
              </a:rPr>
              <a:t>+1</a:t>
            </a:r>
            <a:r>
              <a:rPr lang="ko-KR" altLang="en-US" sz="1600" dirty="0">
                <a:solidFill>
                  <a:schemeClr val="tx1"/>
                </a:solidFill>
              </a:rPr>
              <a:t>의 사과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오른쪽에는 </a:t>
            </a:r>
            <a:r>
              <a:rPr lang="en-US" altLang="ko-KR" sz="1600" dirty="0">
                <a:solidFill>
                  <a:schemeClr val="tx1"/>
                </a:solidFill>
              </a:rPr>
              <a:t>-2</a:t>
            </a:r>
            <a:r>
              <a:rPr lang="ko-KR" altLang="en-US" sz="1600" dirty="0">
                <a:solidFill>
                  <a:schemeClr val="tx1"/>
                </a:solidFill>
              </a:rPr>
              <a:t>인 폭탄</a:t>
            </a:r>
            <a:r>
              <a:rPr lang="en-US" altLang="ko-KR" sz="1600" dirty="0">
                <a:solidFill>
                  <a:schemeClr val="tx1"/>
                </a:solidFill>
              </a:rPr>
              <a:t>, +6</a:t>
            </a:r>
            <a:r>
              <a:rPr lang="ko-KR" altLang="en-US" sz="1600" dirty="0">
                <a:solidFill>
                  <a:schemeClr val="tx1"/>
                </a:solidFill>
              </a:rPr>
              <a:t>인 사과가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		</a:t>
            </a:r>
            <a:r>
              <a:rPr lang="ko-KR" altLang="en-US" sz="1600" dirty="0"/>
              <a:t>오른쪽으로 한 칸 이동하면 </a:t>
            </a:r>
            <a:r>
              <a:rPr lang="ko-KR" altLang="en-US" sz="1600" dirty="0" err="1"/>
              <a:t>보상값이</a:t>
            </a:r>
            <a:r>
              <a:rPr lang="ko-KR" altLang="en-US" sz="1600" dirty="0"/>
              <a:t> 음수지만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두 칸 이동하면 최대의 보상 획득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				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에이전트는 당장의 보상이 아닌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얻을 수 있는 보상의 총합을 고려해야 함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					 </a:t>
            </a:r>
            <a:r>
              <a:rPr lang="ko-KR" altLang="en-US" sz="1600" dirty="0">
                <a:sym typeface="Wingdings" panose="05000000000000000000" pitchFamily="2" charset="2"/>
              </a:rPr>
              <a:t>총합을 고려하여 가장 많은 보상을 얻을 수 있는 방향으로 행동을 정해야 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E6D015-1CBF-796A-5A4F-F1C33855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 err="1"/>
              <a:t>마르코프</a:t>
            </a:r>
            <a:r>
              <a:rPr lang="ko-KR" altLang="en-US" sz="3300" b="1" dirty="0"/>
              <a:t> 결정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E582AF-2BDE-9693-99FB-918CDF84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6" y="2474880"/>
            <a:ext cx="4142539" cy="16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5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3D90-0A4F-FDC3-61D7-8D1EE289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FDB1AFA-0C8B-D11C-45BF-32D19C830E71}"/>
              </a:ext>
            </a:extLst>
          </p:cNvPr>
          <p:cNvSpPr txBox="1">
            <a:spLocks/>
          </p:cNvSpPr>
          <p:nvPr/>
        </p:nvSpPr>
        <p:spPr>
          <a:xfrm>
            <a:off x="0" y="256452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/>
              <a:t>				</a:t>
            </a:r>
            <a:r>
              <a:rPr lang="en-US" altLang="ko-KR" sz="1600" dirty="0"/>
              <a:t>MDP</a:t>
            </a:r>
            <a:r>
              <a:rPr lang="ko-KR" altLang="en-US" sz="1600" dirty="0"/>
              <a:t>에서는 에이전트와 환경 사이에 상호작용이 이루어짐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			</a:t>
            </a:r>
            <a:r>
              <a:rPr lang="ko-KR" altLang="en-US" sz="1600" dirty="0"/>
              <a:t>에이전트가 행동을 취하는 것에 따라 상태가 함께 변하고 그에 따른 보상도 달라짐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			</a:t>
            </a:r>
            <a:r>
              <a:rPr lang="ko-KR" altLang="en-US" sz="1600" dirty="0">
                <a:solidFill>
                  <a:schemeClr val="tx1"/>
                </a:solidFill>
              </a:rPr>
              <a:t>시간 </a:t>
            </a:r>
            <a:r>
              <a:rPr lang="en-US" altLang="ko-KR" sz="1600" dirty="0">
                <a:solidFill>
                  <a:schemeClr val="tx1"/>
                </a:solidFill>
              </a:rPr>
              <a:t>t</a:t>
            </a:r>
            <a:r>
              <a:rPr lang="ko-KR" altLang="en-US" sz="1600" dirty="0">
                <a:solidFill>
                  <a:schemeClr val="tx1"/>
                </a:solidFill>
              </a:rPr>
              <a:t>에서의 상태 </a:t>
            </a:r>
            <a:r>
              <a:rPr lang="en-US" altLang="ko-KR" sz="1600" dirty="0">
                <a:solidFill>
                  <a:schemeClr val="tx1"/>
                </a:solidFill>
              </a:rPr>
              <a:t>S</a:t>
            </a:r>
            <a:r>
              <a:rPr lang="en-US" altLang="ko-KR" sz="1200" dirty="0">
                <a:solidFill>
                  <a:schemeClr val="tx1"/>
                </a:solidFill>
              </a:rPr>
              <a:t>t</a:t>
            </a:r>
            <a:r>
              <a:rPr lang="ko-KR" altLang="en-US" sz="1600" dirty="0">
                <a:solidFill>
                  <a:schemeClr val="tx1"/>
                </a:solidFill>
              </a:rPr>
              <a:t>에서 시작해 에이전트가 행동 </a:t>
            </a:r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100" dirty="0">
                <a:solidFill>
                  <a:schemeClr val="tx1"/>
                </a:solidFill>
              </a:rPr>
              <a:t>t</a:t>
            </a:r>
            <a:r>
              <a:rPr lang="ko-KR" altLang="en-US" sz="1600" dirty="0">
                <a:solidFill>
                  <a:schemeClr val="tx1"/>
                </a:solidFill>
              </a:rPr>
              <a:t>를 수행해 보상 </a:t>
            </a:r>
            <a:r>
              <a:rPr lang="en-US" altLang="ko-KR" sz="1600" dirty="0">
                <a:solidFill>
                  <a:schemeClr val="tx1"/>
                </a:solidFill>
              </a:rPr>
              <a:t>R</a:t>
            </a:r>
            <a:r>
              <a:rPr lang="en-US" altLang="ko-KR" sz="1100" dirty="0">
                <a:solidFill>
                  <a:schemeClr val="tx1"/>
                </a:solidFill>
              </a:rPr>
              <a:t>t</a:t>
            </a:r>
            <a:r>
              <a:rPr lang="ko-KR" altLang="en-US" sz="1600" dirty="0">
                <a:solidFill>
                  <a:schemeClr val="tx1"/>
                </a:solidFill>
              </a:rPr>
              <a:t>를 얻고 그에 따라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	</a:t>
            </a:r>
            <a:r>
              <a:rPr lang="ko-KR" altLang="en-US" sz="1600" dirty="0"/>
              <a:t>다음 상태인 </a:t>
            </a:r>
            <a:r>
              <a:rPr lang="en-US" altLang="ko-KR" sz="1600" dirty="0"/>
              <a:t>S</a:t>
            </a:r>
            <a:r>
              <a:rPr lang="en-US" altLang="ko-KR" sz="1100" dirty="0"/>
              <a:t>t+1</a:t>
            </a:r>
            <a:r>
              <a:rPr lang="ko-KR" altLang="en-US" sz="1600" dirty="0"/>
              <a:t>로 전이 </a:t>
            </a:r>
            <a:r>
              <a:rPr lang="en-US" altLang="ko-KR" sz="1200" dirty="0"/>
              <a:t>(t = 0</a:t>
            </a:r>
            <a:r>
              <a:rPr lang="ko-KR" altLang="en-US" sz="1200" dirty="0"/>
              <a:t>에서부터 시작</a:t>
            </a:r>
            <a:r>
              <a:rPr lang="en-US" altLang="ko-KR" sz="12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				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5988B7C-E936-F67C-4A3B-4B634A7D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 err="1"/>
              <a:t>마르코프</a:t>
            </a:r>
            <a:r>
              <a:rPr lang="ko-KR" altLang="en-US" sz="3300" b="1" dirty="0"/>
              <a:t> 결정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826F6A-12B2-65FC-7371-E2877D39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2" y="2362145"/>
            <a:ext cx="3098959" cy="2133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EBD40-C86B-C1C9-D026-018A3AD193F7}"/>
              </a:ext>
            </a:extLst>
          </p:cNvPr>
          <p:cNvSpPr txBox="1"/>
          <p:nvPr/>
        </p:nvSpPr>
        <p:spPr>
          <a:xfrm>
            <a:off x="467578" y="1675348"/>
            <a:ext cx="3889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에이전트와 환경의 상호 작용</a:t>
            </a:r>
          </a:p>
        </p:txBody>
      </p:sp>
    </p:spTree>
    <p:extLst>
      <p:ext uri="{BB962C8B-B14F-4D97-AF65-F5344CB8AC3E}">
        <p14:creationId xmlns:p14="http://schemas.microsoft.com/office/powerpoint/2010/main" val="416474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7676-AEAB-686B-3AEE-4C218F23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3BF5E4F-C903-5EF3-CF0B-26260C45E9F9}"/>
              </a:ext>
            </a:extLst>
          </p:cNvPr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MDP</a:t>
            </a:r>
            <a:r>
              <a:rPr lang="ko-KR" altLang="en-US" sz="1600" dirty="0">
                <a:solidFill>
                  <a:schemeClr val="tx1"/>
                </a:solidFill>
              </a:rPr>
              <a:t>는 에이전트와 환경의 상호작용을 세 개의 요소들에 대해 </a:t>
            </a:r>
            <a:r>
              <a:rPr lang="ko-KR" altLang="en-US" sz="1600" dirty="0"/>
              <a:t>수식으로 표현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상태 전이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상태는 어떻게 전이되는가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보상 </a:t>
            </a:r>
            <a:r>
              <a:rPr lang="en-US" altLang="ko-KR" sz="1600" dirty="0"/>
              <a:t>: </a:t>
            </a:r>
            <a:r>
              <a:rPr lang="ko-KR" altLang="en-US" sz="1600" dirty="0"/>
              <a:t>보상은 어떻게 주어지는가</a:t>
            </a:r>
            <a:r>
              <a:rPr lang="en-US" altLang="ko-KR" sz="1600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정책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에이전트의 행동을 어떻게 결정하는가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  <a:p>
            <a:pPr lvl="4"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38E37A7-7006-8A3B-508F-9BC108C6D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/>
              <a:t>환경과 에이전트를 수식으로 표현하기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9A75DE-0E38-8056-2669-0EC47A83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2" y="3429000"/>
            <a:ext cx="5791498" cy="214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F3DA9-C1AA-C92E-A8A0-F6597746485B}"/>
              </a:ext>
            </a:extLst>
          </p:cNvPr>
          <p:cNvSpPr txBox="1"/>
          <p:nvPr/>
        </p:nvSpPr>
        <p:spPr>
          <a:xfrm>
            <a:off x="5943751" y="3175819"/>
            <a:ext cx="6248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상태 전이가 결정적일 때 다음 상태는 현재 상태와 행동에 의해 </a:t>
            </a:r>
            <a:r>
              <a:rPr lang="en-US" altLang="ko-KR" sz="1600" dirty="0"/>
              <a:t>“</a:t>
            </a:r>
            <a:r>
              <a:rPr lang="ko-KR" altLang="en-US" sz="1600" dirty="0"/>
              <a:t>단 하나로</a:t>
            </a:r>
            <a:r>
              <a:rPr lang="en-US" altLang="ko-KR" sz="1600" dirty="0"/>
              <a:t>“ </a:t>
            </a:r>
            <a:r>
              <a:rPr lang="ko-KR" altLang="en-US" sz="1600" dirty="0"/>
              <a:t>결정될 때 결정적 </a:t>
            </a:r>
            <a:r>
              <a:rPr lang="en-US" altLang="ko-KR" sz="1600" dirty="0"/>
              <a:t>(deterministic)</a:t>
            </a:r>
            <a:r>
              <a:rPr lang="ko-KR" altLang="en-US" sz="1600" dirty="0"/>
              <a:t> 성질로 정의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ex)</a:t>
            </a:r>
            <a:r>
              <a:rPr lang="ko-KR" altLang="en-US" sz="1600" dirty="0"/>
              <a:t> 에이전트가 왼쪽으로 이동했을 때 반드시 왼쪽으로 이동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s’ = f (s , a)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왼쪽으로 이동해도 </a:t>
            </a:r>
            <a:r>
              <a:rPr lang="en-US" altLang="ko-KR" sz="1600" dirty="0"/>
              <a:t>0.9</a:t>
            </a:r>
            <a:r>
              <a:rPr lang="ko-KR" altLang="en-US" sz="1600" dirty="0"/>
              <a:t>의 확률로 왼쪽으로 이동</a:t>
            </a:r>
            <a:r>
              <a:rPr lang="en-US" altLang="ko-KR" sz="1600" dirty="0"/>
              <a:t>, 0.1</a:t>
            </a:r>
            <a:r>
              <a:rPr lang="ko-KR" altLang="en-US" sz="1600" dirty="0"/>
              <a:t>의 확률로 이동하지 않음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이렇게 다음 행동이 확률적으로 달라지는 성질에 대해 확률적</a:t>
            </a:r>
            <a:r>
              <a:rPr lang="en-US" altLang="ko-KR" sz="1600" dirty="0"/>
              <a:t>(stochastic) </a:t>
            </a:r>
            <a:r>
              <a:rPr lang="ko-KR" altLang="en-US" sz="1600" dirty="0"/>
              <a:t>성질로 정의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		p(s’ | s, a) </a:t>
            </a:r>
            <a:r>
              <a:rPr lang="ko-KR" altLang="en-US" sz="1200" dirty="0"/>
              <a:t>상태 전이 확률</a:t>
            </a:r>
            <a:endParaRPr lang="en-US" altLang="ko-KR" sz="12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757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6316-05BC-BF05-DEAA-0A89A33B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D8D119E-35B6-EBCD-0B65-BA7F556901C7}"/>
              </a:ext>
            </a:extLst>
          </p:cNvPr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p(s’ | s , a) </a:t>
            </a:r>
            <a:r>
              <a:rPr lang="ko-KR" altLang="en-US" sz="1600" dirty="0"/>
              <a:t>는 현재 상태 </a:t>
            </a:r>
            <a:r>
              <a:rPr lang="en-US" altLang="ko-KR" sz="1600" dirty="0"/>
              <a:t>s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</a:t>
            </a:r>
            <a:r>
              <a:rPr lang="ko-KR" altLang="en-US" sz="1600" dirty="0"/>
              <a:t>를 취했을 때 다음 상태 </a:t>
            </a:r>
            <a:r>
              <a:rPr lang="en-US" altLang="ko-KR" sz="1600" dirty="0"/>
              <a:t>s’</a:t>
            </a:r>
            <a:r>
              <a:rPr lang="ko-KR" altLang="en-US" sz="1600" dirty="0"/>
              <a:t>로 전이될 확률 </a:t>
            </a:r>
            <a:r>
              <a:rPr lang="en-US" altLang="ko-KR" sz="1200" dirty="0"/>
              <a:t>(</a:t>
            </a:r>
            <a:r>
              <a:rPr lang="ko-KR" altLang="en-US" sz="1200" dirty="0"/>
              <a:t>상태 전이 확률</a:t>
            </a:r>
            <a:r>
              <a:rPr lang="en-US" altLang="ko-KR" sz="12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상태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s’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결정하는데 오직 현재 상태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그 때 취한 행동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만이 영향을 준다는 것을 의미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 전이를 고려할 때 과거에 했던 모든 정보들을 고려하지 않고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오직 현재의 상태와 행동만을 고려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(Markov property)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MDP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마르코프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성질을 만족한다는 전제 하에서 상태 전이와 보상을 모델링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A326696-1D30-255D-7477-C4C42E4C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/>
              <a:t>환경과 에이전트를 수식으로 표현하기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6C88-A06D-F98F-A94F-E1318C31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9" y="1587464"/>
            <a:ext cx="7248955" cy="18415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8E12DE-F88A-ACC0-F2B0-0CECD8498E9C}"/>
              </a:ext>
            </a:extLst>
          </p:cNvPr>
          <p:cNvSpPr txBox="1"/>
          <p:nvPr/>
        </p:nvSpPr>
        <p:spPr>
          <a:xfrm>
            <a:off x="7547264" y="2755426"/>
            <a:ext cx="298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상태 전이의 확률 분포표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637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6D52-F7A2-40E3-215C-35E3BB4A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7E5A3268-4B56-61EF-D5D7-D905143F938D}"/>
              </a:ext>
            </a:extLst>
          </p:cNvPr>
          <p:cNvSpPr txBox="1">
            <a:spLocks/>
          </p:cNvSpPr>
          <p:nvPr/>
        </p:nvSpPr>
        <p:spPr>
          <a:xfrm>
            <a:off x="0" y="1174997"/>
            <a:ext cx="12192000" cy="5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tx1"/>
                </a:solidFill>
              </a:rPr>
              <a:t>보상 함수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에이전트가 상태 </a:t>
            </a:r>
            <a:r>
              <a:rPr lang="en-US" altLang="ko-KR" sz="1600" dirty="0">
                <a:solidFill>
                  <a:schemeClr val="tx1"/>
                </a:solidFill>
              </a:rPr>
              <a:t>s</a:t>
            </a:r>
            <a:r>
              <a:rPr lang="ko-KR" altLang="en-US" sz="1600" dirty="0">
                <a:solidFill>
                  <a:schemeClr val="tx1"/>
                </a:solidFill>
              </a:rPr>
              <a:t>에서 행동 </a:t>
            </a:r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ko-KR" altLang="en-US" sz="1600" dirty="0">
                <a:solidFill>
                  <a:schemeClr val="tx1"/>
                </a:solidFill>
              </a:rPr>
              <a:t>를 수행하여 다음 상태 </a:t>
            </a:r>
            <a:r>
              <a:rPr lang="en-US" altLang="ko-KR" sz="1600" dirty="0">
                <a:solidFill>
                  <a:schemeClr val="tx1"/>
                </a:solidFill>
              </a:rPr>
              <a:t>s’</a:t>
            </a:r>
            <a:r>
              <a:rPr lang="ko-KR" altLang="en-US" sz="1600" dirty="0">
                <a:solidFill>
                  <a:schemeClr val="tx1"/>
                </a:solidFill>
              </a:rPr>
              <a:t>가 되었을 때 얻는 보상 함수를 </a:t>
            </a:r>
            <a:r>
              <a:rPr lang="en-US" altLang="ko-KR" sz="1600" dirty="0">
                <a:solidFill>
                  <a:schemeClr val="tx1"/>
                </a:solidFill>
              </a:rPr>
              <a:t>r(s , a , s’)</a:t>
            </a:r>
            <a:r>
              <a:rPr lang="ko-KR" altLang="en-US" sz="1600" dirty="0">
                <a:solidFill>
                  <a:schemeClr val="tx1"/>
                </a:solidFill>
              </a:rPr>
              <a:t>로 정의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보상은 결정적으로 주어진다고 가정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69950" lvl="1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420F2A8-66AE-0949-6BC3-5D5AF54F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</p:spPr>
        <p:txBody>
          <a:bodyPr>
            <a:normAutofit/>
          </a:bodyPr>
          <a:lstStyle/>
          <a:p>
            <a:r>
              <a:rPr lang="ko-KR" altLang="en-US" sz="3300" b="1" dirty="0"/>
              <a:t>환경과 에이전트를 수식으로 표현하기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F7947-632F-1DAE-801B-256125DB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51" y="2426074"/>
            <a:ext cx="6064462" cy="1533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D7499-4D58-3F5F-FD13-10DB2A8B536F}"/>
              </a:ext>
            </a:extLst>
          </p:cNvPr>
          <p:cNvSpPr txBox="1"/>
          <p:nvPr/>
        </p:nvSpPr>
        <p:spPr>
          <a:xfrm>
            <a:off x="562550" y="3959942"/>
            <a:ext cx="10243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에이전트가 상태 </a:t>
            </a:r>
            <a:r>
              <a:rPr lang="en-US" altLang="ko-KR" sz="1600" dirty="0"/>
              <a:t>L2</a:t>
            </a:r>
            <a:r>
              <a:rPr lang="ko-KR" altLang="en-US" sz="1600" dirty="0"/>
              <a:t>에서 왼쪽 방향으로 이동하여 상태 </a:t>
            </a:r>
            <a:r>
              <a:rPr lang="en-US" altLang="ko-KR" sz="1600" dirty="0"/>
              <a:t>L1</a:t>
            </a:r>
            <a:r>
              <a:rPr lang="ko-KR" altLang="en-US" sz="1600" dirty="0"/>
              <a:t>으로 전이</a:t>
            </a:r>
            <a:endParaRPr lang="en-US" altLang="ko-KR" sz="1600" dirty="0"/>
          </a:p>
          <a:p>
            <a:r>
              <a:rPr lang="ko-KR" altLang="en-US" sz="1600" dirty="0"/>
              <a:t>이 경우 보상 함수는 </a:t>
            </a:r>
            <a:r>
              <a:rPr lang="en-US" altLang="ko-KR" sz="1600" dirty="0"/>
              <a:t>1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지금 상황에서는 다음 상태 </a:t>
            </a:r>
            <a:r>
              <a:rPr lang="en-US" altLang="ko-KR" sz="1600" dirty="0">
                <a:sym typeface="Wingdings" panose="05000000000000000000" pitchFamily="2" charset="2"/>
              </a:rPr>
              <a:t>s’</a:t>
            </a:r>
            <a:r>
              <a:rPr lang="ko-KR" altLang="en-US" sz="1600" dirty="0">
                <a:sym typeface="Wingdings" panose="05000000000000000000" pitchFamily="2" charset="2"/>
              </a:rPr>
              <a:t>만 알면 보상이 결정되기 때문에 보상 함수를 </a:t>
            </a:r>
            <a:r>
              <a:rPr lang="en-US" altLang="ko-KR" sz="1600" dirty="0">
                <a:sym typeface="Wingdings" panose="05000000000000000000" pitchFamily="2" charset="2"/>
              </a:rPr>
              <a:t>r(s’)</a:t>
            </a:r>
            <a:r>
              <a:rPr lang="ko-KR" altLang="en-US" sz="1600" dirty="0">
                <a:sym typeface="Wingdings" panose="05000000000000000000" pitchFamily="2" charset="2"/>
              </a:rPr>
              <a:t>로 구현 가능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3434756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UH_테마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UH_테마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25770</TotalTime>
  <Words>2646</Words>
  <Application>Microsoft Office PowerPoint</Application>
  <PresentationFormat>와이드스크린</PresentationFormat>
  <Paragraphs>341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맑은 고딕</vt:lpstr>
      <vt:lpstr>에스코어 드림 4 Regular</vt:lpstr>
      <vt:lpstr>Arial</vt:lpstr>
      <vt:lpstr>Cambria Math</vt:lpstr>
      <vt:lpstr>Wingdings</vt:lpstr>
      <vt:lpstr>SNUH_테마01</vt:lpstr>
      <vt:lpstr>SNUH_테마02</vt:lpstr>
      <vt:lpstr>SNUH_테마03</vt:lpstr>
      <vt:lpstr>강화 학습 스터디  chapter 2</vt:lpstr>
      <vt:lpstr>PowerPoint 프레젠테이션</vt:lpstr>
      <vt:lpstr>마르코프 결정 과정</vt:lpstr>
      <vt:lpstr>마르코프 결정 과정</vt:lpstr>
      <vt:lpstr>마르코프 결정 과정</vt:lpstr>
      <vt:lpstr>마르코프 결정 과정</vt:lpstr>
      <vt:lpstr>환경과 에이전트를 수식으로 표현하기</vt:lpstr>
      <vt:lpstr>환경과 에이전트를 수식으로 표현하기</vt:lpstr>
      <vt:lpstr>환경과 에이전트를 수식으로 표현하기</vt:lpstr>
      <vt:lpstr>환경과 에이전트를 수식으로 표현하기</vt:lpstr>
      <vt:lpstr>환경과 에이전트를 수식으로 표현하기</vt:lpstr>
      <vt:lpstr>MDP의 목표</vt:lpstr>
      <vt:lpstr>MDP의 목표</vt:lpstr>
      <vt:lpstr>MDP의 목표</vt:lpstr>
      <vt:lpstr>MDP 예제</vt:lpstr>
      <vt:lpstr>MDP 예제</vt:lpstr>
      <vt:lpstr>MDP 예제</vt:lpstr>
      <vt:lpstr>MDP 예제</vt:lpstr>
      <vt:lpstr>MDP 예제</vt:lpstr>
      <vt:lpstr>MDP 예제 정리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민석 김</cp:lastModifiedBy>
  <cp:revision>1446</cp:revision>
  <cp:lastPrinted>2021-04-06T06:50:54Z</cp:lastPrinted>
  <dcterms:created xsi:type="dcterms:W3CDTF">2021-03-18T02:00:23Z</dcterms:created>
  <dcterms:modified xsi:type="dcterms:W3CDTF">2025-03-26T03:56:47Z</dcterms:modified>
</cp:coreProperties>
</file>